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oboto Slab" charset="1" panose="00000000000000000000"/>
      <p:regular r:id="rId19"/>
    </p:embeddedFont>
    <p:embeddedFont>
      <p:font typeface="Roboto" charset="1" panose="02000000000000000000"/>
      <p:regular r:id="rId20"/>
    </p:embeddedFont>
    <p:embeddedFont>
      <p:font typeface="Consolas" charset="1" panose="020B060902020403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92238" y="2448817"/>
            <a:ext cx="9445526" cy="2676971"/>
          </a:xfrm>
          <a:prstGeom prst="rect">
            <a:avLst/>
          </a:prstGeom>
        </p:spPr>
        <p:txBody>
          <a:bodyPr anchor="t" rtlCol="false" tIns="0" lIns="0" bIns="0" rIns="0">
            <a:spAutoFit/>
          </a:bodyPr>
          <a:lstStyle/>
          <a:p>
            <a:pPr algn="l">
              <a:lnSpc>
                <a:spcPts val="6937"/>
              </a:lnSpc>
            </a:pPr>
            <a:r>
              <a:rPr lang="en-US" sz="5562">
                <a:solidFill>
                  <a:srgbClr val="3257B8"/>
                </a:solidFill>
                <a:latin typeface="Roboto Slab"/>
                <a:ea typeface="Roboto Slab"/>
                <a:cs typeface="Roboto Slab"/>
                <a:sym typeface="Roboto Slab"/>
              </a:rPr>
              <a:t>Unveiling the Web's Interworking Terms &amp; Concepts</a:t>
            </a:r>
          </a:p>
        </p:txBody>
      </p:sp>
      <p:sp>
        <p:nvSpPr>
          <p:cNvPr name="TextBox 9" id="9"/>
          <p:cNvSpPr txBox="true"/>
          <p:nvPr/>
        </p:nvSpPr>
        <p:spPr>
          <a:xfrm rot="0">
            <a:off x="992238" y="5455741"/>
            <a:ext cx="9445526" cy="2363391"/>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Welcome! This presentation will delve into the essential terms and concepts that underpin the World Wide Web. We'll explore the key components that make the internet function seamlessly, from the fundamental building blocks to the technologies that power the web we use every day. Get ready to unravel the mysteries of the digital world.</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831800" y="1019026"/>
            <a:ext cx="15416212" cy="771227"/>
          </a:xfrm>
          <a:prstGeom prst="rect">
            <a:avLst/>
          </a:prstGeom>
        </p:spPr>
        <p:txBody>
          <a:bodyPr anchor="t" rtlCol="false" tIns="0" lIns="0" bIns="0" rIns="0">
            <a:spAutoFit/>
          </a:bodyPr>
          <a:lstStyle/>
          <a:p>
            <a:pPr algn="l">
              <a:lnSpc>
                <a:spcPts val="5812"/>
              </a:lnSpc>
            </a:pPr>
            <a:r>
              <a:rPr lang="en-US" sz="4625">
                <a:solidFill>
                  <a:srgbClr val="3257B8"/>
                </a:solidFill>
                <a:latin typeface="Roboto Slab"/>
                <a:ea typeface="Roboto Slab"/>
                <a:cs typeface="Roboto Slab"/>
                <a:sym typeface="Roboto Slab"/>
              </a:rPr>
              <a:t>Networking Security Concepts and Protection Methods</a:t>
            </a:r>
          </a:p>
        </p:txBody>
      </p:sp>
      <p:grpSp>
        <p:nvGrpSpPr>
          <p:cNvPr name="Group 7" id="7"/>
          <p:cNvGrpSpPr/>
          <p:nvPr/>
        </p:nvGrpSpPr>
        <p:grpSpPr>
          <a:xfrm rot="0">
            <a:off x="831800" y="2265461"/>
            <a:ext cx="2077939" cy="1369219"/>
            <a:chOff x="0" y="0"/>
            <a:chExt cx="2770585" cy="1825625"/>
          </a:xfrm>
        </p:grpSpPr>
        <p:sp>
          <p:nvSpPr>
            <p:cNvPr name="Freeform 8" id="8"/>
            <p:cNvSpPr/>
            <p:nvPr/>
          </p:nvSpPr>
          <p:spPr>
            <a:xfrm flipH="false" flipV="false" rot="0">
              <a:off x="0" y="0"/>
              <a:ext cx="2770505" cy="1825625"/>
            </a:xfrm>
            <a:custGeom>
              <a:avLst/>
              <a:gdLst/>
              <a:ahLst/>
              <a:cxnLst/>
              <a:rect r="r" b="b" t="t" l="l"/>
              <a:pathLst>
                <a:path h="1825625" w="2770505">
                  <a:moveTo>
                    <a:pt x="0" y="47498"/>
                  </a:moveTo>
                  <a:cubicBezTo>
                    <a:pt x="0" y="21336"/>
                    <a:pt x="21336" y="0"/>
                    <a:pt x="47498" y="0"/>
                  </a:cubicBezTo>
                  <a:lnTo>
                    <a:pt x="2723007" y="0"/>
                  </a:lnTo>
                  <a:cubicBezTo>
                    <a:pt x="2749296" y="0"/>
                    <a:pt x="2770505" y="21336"/>
                    <a:pt x="2770505" y="47498"/>
                  </a:cubicBezTo>
                  <a:lnTo>
                    <a:pt x="2770505" y="1778127"/>
                  </a:lnTo>
                  <a:cubicBezTo>
                    <a:pt x="2770505" y="1804416"/>
                    <a:pt x="2749169" y="1825625"/>
                    <a:pt x="2723007" y="1825625"/>
                  </a:cubicBezTo>
                  <a:lnTo>
                    <a:pt x="47498" y="1825625"/>
                  </a:lnTo>
                  <a:cubicBezTo>
                    <a:pt x="21209" y="1825625"/>
                    <a:pt x="0" y="1804289"/>
                    <a:pt x="0" y="1778127"/>
                  </a:cubicBezTo>
                  <a:close/>
                </a:path>
              </a:pathLst>
            </a:custGeom>
            <a:solidFill>
              <a:srgbClr val="E9ECF2"/>
            </a:solidFill>
          </p:spPr>
        </p:sp>
      </p:grpSp>
      <p:sp>
        <p:nvSpPr>
          <p:cNvPr name="TextBox 9" id="9"/>
          <p:cNvSpPr txBox="true"/>
          <p:nvPr/>
        </p:nvSpPr>
        <p:spPr>
          <a:xfrm rot="0">
            <a:off x="1069330" y="2636192"/>
            <a:ext cx="122485" cy="551409"/>
          </a:xfrm>
          <a:prstGeom prst="rect">
            <a:avLst/>
          </a:prstGeom>
        </p:spPr>
        <p:txBody>
          <a:bodyPr anchor="t" rtlCol="false" tIns="0" lIns="0" bIns="0" rIns="0">
            <a:spAutoFit/>
          </a:bodyPr>
          <a:lstStyle/>
          <a:p>
            <a:pPr algn="ctr">
              <a:lnSpc>
                <a:spcPts val="3687"/>
              </a:lnSpc>
            </a:pPr>
            <a:r>
              <a:rPr lang="en-US" sz="2312">
                <a:solidFill>
                  <a:srgbClr val="15213F"/>
                </a:solidFill>
                <a:latin typeface="Roboto Slab"/>
                <a:ea typeface="Roboto Slab"/>
                <a:cs typeface="Roboto Slab"/>
                <a:sym typeface="Roboto Slab"/>
              </a:rPr>
              <a:t>1</a:t>
            </a:r>
          </a:p>
        </p:txBody>
      </p:sp>
      <p:sp>
        <p:nvSpPr>
          <p:cNvPr name="TextBox 10" id="10"/>
          <p:cNvSpPr txBox="true"/>
          <p:nvPr/>
        </p:nvSpPr>
        <p:spPr>
          <a:xfrm rot="0">
            <a:off x="3147269" y="2502991"/>
            <a:ext cx="2970759" cy="371326"/>
          </a:xfrm>
          <a:prstGeom prst="rect">
            <a:avLst/>
          </a:prstGeom>
        </p:spPr>
        <p:txBody>
          <a:bodyPr anchor="t" rtlCol="false" tIns="0" lIns="0" bIns="0" rIns="0">
            <a:spAutoFit/>
          </a:bodyPr>
          <a:lstStyle/>
          <a:p>
            <a:pPr algn="l">
              <a:lnSpc>
                <a:spcPts val="2875"/>
              </a:lnSpc>
            </a:pPr>
            <a:r>
              <a:rPr lang="en-US" sz="2312">
                <a:solidFill>
                  <a:srgbClr val="15213F"/>
                </a:solidFill>
                <a:latin typeface="Roboto Slab"/>
                <a:ea typeface="Roboto Slab"/>
                <a:cs typeface="Roboto Slab"/>
                <a:sym typeface="Roboto Slab"/>
              </a:rPr>
              <a:t>Firewalls</a:t>
            </a:r>
          </a:p>
        </p:txBody>
      </p:sp>
      <p:sp>
        <p:nvSpPr>
          <p:cNvPr name="TextBox 11" id="11"/>
          <p:cNvSpPr txBox="true"/>
          <p:nvPr/>
        </p:nvSpPr>
        <p:spPr>
          <a:xfrm rot="0">
            <a:off x="3147269" y="2931170"/>
            <a:ext cx="12151370" cy="465981"/>
          </a:xfrm>
          <a:prstGeom prst="rect">
            <a:avLst/>
          </a:prstGeom>
        </p:spPr>
        <p:txBody>
          <a:bodyPr anchor="t" rtlCol="false" tIns="0" lIns="0" bIns="0" rIns="0">
            <a:spAutoFit/>
          </a:bodyPr>
          <a:lstStyle/>
          <a:p>
            <a:pPr algn="l">
              <a:lnSpc>
                <a:spcPts val="2937"/>
              </a:lnSpc>
            </a:pPr>
            <a:r>
              <a:rPr lang="en-US" sz="1812">
                <a:solidFill>
                  <a:srgbClr val="15213F"/>
                </a:solidFill>
                <a:latin typeface="Roboto"/>
                <a:ea typeface="Roboto"/>
                <a:cs typeface="Roboto"/>
                <a:sym typeface="Roboto"/>
              </a:rPr>
              <a:t>Firewalls act as security barriers, filtering network traffic and blocking unauthorized access to devices and systems.</a:t>
            </a:r>
          </a:p>
        </p:txBody>
      </p:sp>
      <p:grpSp>
        <p:nvGrpSpPr>
          <p:cNvPr name="Group 12" id="12"/>
          <p:cNvGrpSpPr/>
          <p:nvPr/>
        </p:nvGrpSpPr>
        <p:grpSpPr>
          <a:xfrm rot="0">
            <a:off x="3028504" y="3622774"/>
            <a:ext cx="14308931" cy="14288"/>
            <a:chOff x="0" y="0"/>
            <a:chExt cx="19078575" cy="19050"/>
          </a:xfrm>
        </p:grpSpPr>
        <p:sp>
          <p:nvSpPr>
            <p:cNvPr name="Freeform 13" id="13"/>
            <p:cNvSpPr/>
            <p:nvPr/>
          </p:nvSpPr>
          <p:spPr>
            <a:xfrm flipH="false" flipV="false" rot="0">
              <a:off x="0" y="0"/>
              <a:ext cx="19078575" cy="19050"/>
            </a:xfrm>
            <a:custGeom>
              <a:avLst/>
              <a:gdLst/>
              <a:ahLst/>
              <a:cxnLst/>
              <a:rect r="r" b="b" t="t" l="l"/>
              <a:pathLst>
                <a:path h="19050" w="19078575">
                  <a:moveTo>
                    <a:pt x="0" y="9525"/>
                  </a:moveTo>
                  <a:cubicBezTo>
                    <a:pt x="0" y="4318"/>
                    <a:pt x="4318" y="0"/>
                    <a:pt x="9525" y="0"/>
                  </a:cubicBezTo>
                  <a:lnTo>
                    <a:pt x="19069050" y="0"/>
                  </a:lnTo>
                  <a:cubicBezTo>
                    <a:pt x="19074257" y="0"/>
                    <a:pt x="19078575" y="4318"/>
                    <a:pt x="19078575" y="9525"/>
                  </a:cubicBezTo>
                  <a:cubicBezTo>
                    <a:pt x="19078575" y="14732"/>
                    <a:pt x="19074257" y="19050"/>
                    <a:pt x="19069050" y="19050"/>
                  </a:cubicBezTo>
                  <a:lnTo>
                    <a:pt x="9525" y="19050"/>
                  </a:lnTo>
                  <a:cubicBezTo>
                    <a:pt x="4318" y="19050"/>
                    <a:pt x="0" y="14732"/>
                    <a:pt x="0" y="9525"/>
                  </a:cubicBezTo>
                  <a:close/>
                </a:path>
              </a:pathLst>
            </a:custGeom>
            <a:solidFill>
              <a:srgbClr val="CFD2D8"/>
            </a:solidFill>
          </p:spPr>
        </p:sp>
      </p:grpSp>
      <p:grpSp>
        <p:nvGrpSpPr>
          <p:cNvPr name="Group 14" id="14"/>
          <p:cNvGrpSpPr/>
          <p:nvPr/>
        </p:nvGrpSpPr>
        <p:grpSpPr>
          <a:xfrm rot="0">
            <a:off x="831800" y="3753445"/>
            <a:ext cx="4156025" cy="1749475"/>
            <a:chOff x="0" y="0"/>
            <a:chExt cx="5541367" cy="2332633"/>
          </a:xfrm>
        </p:grpSpPr>
        <p:sp>
          <p:nvSpPr>
            <p:cNvPr name="Freeform 15" id="15"/>
            <p:cNvSpPr/>
            <p:nvPr/>
          </p:nvSpPr>
          <p:spPr>
            <a:xfrm flipH="false" flipV="false" rot="0">
              <a:off x="0" y="0"/>
              <a:ext cx="5541264" cy="2332609"/>
            </a:xfrm>
            <a:custGeom>
              <a:avLst/>
              <a:gdLst/>
              <a:ahLst/>
              <a:cxnLst/>
              <a:rect r="r" b="b" t="t" l="l"/>
              <a:pathLst>
                <a:path h="2332609" w="5541264">
                  <a:moveTo>
                    <a:pt x="0" y="47498"/>
                  </a:moveTo>
                  <a:cubicBezTo>
                    <a:pt x="0" y="21336"/>
                    <a:pt x="21336" y="0"/>
                    <a:pt x="47498" y="0"/>
                  </a:cubicBezTo>
                  <a:lnTo>
                    <a:pt x="5493766" y="0"/>
                  </a:lnTo>
                  <a:cubicBezTo>
                    <a:pt x="5520055" y="0"/>
                    <a:pt x="5541264" y="21336"/>
                    <a:pt x="5541264" y="47498"/>
                  </a:cubicBezTo>
                  <a:lnTo>
                    <a:pt x="5541264" y="2285111"/>
                  </a:lnTo>
                  <a:cubicBezTo>
                    <a:pt x="5541264" y="2311400"/>
                    <a:pt x="5519928" y="2332609"/>
                    <a:pt x="5493766" y="2332609"/>
                  </a:cubicBezTo>
                  <a:lnTo>
                    <a:pt x="47498" y="2332609"/>
                  </a:lnTo>
                  <a:cubicBezTo>
                    <a:pt x="21336" y="2332609"/>
                    <a:pt x="0" y="2311400"/>
                    <a:pt x="0" y="2285111"/>
                  </a:cubicBezTo>
                  <a:close/>
                </a:path>
              </a:pathLst>
            </a:custGeom>
            <a:solidFill>
              <a:srgbClr val="E9ECF2"/>
            </a:solidFill>
          </p:spPr>
        </p:sp>
      </p:grpSp>
      <p:sp>
        <p:nvSpPr>
          <p:cNvPr name="TextBox 16" id="16"/>
          <p:cNvSpPr txBox="true"/>
          <p:nvPr/>
        </p:nvSpPr>
        <p:spPr>
          <a:xfrm rot="0">
            <a:off x="1069330" y="4314379"/>
            <a:ext cx="164158" cy="551409"/>
          </a:xfrm>
          <a:prstGeom prst="rect">
            <a:avLst/>
          </a:prstGeom>
        </p:spPr>
        <p:txBody>
          <a:bodyPr anchor="t" rtlCol="false" tIns="0" lIns="0" bIns="0" rIns="0">
            <a:spAutoFit/>
          </a:bodyPr>
          <a:lstStyle/>
          <a:p>
            <a:pPr algn="ctr">
              <a:lnSpc>
                <a:spcPts val="3687"/>
              </a:lnSpc>
            </a:pPr>
            <a:r>
              <a:rPr lang="en-US" sz="2312">
                <a:solidFill>
                  <a:srgbClr val="15213F"/>
                </a:solidFill>
                <a:latin typeface="Roboto Slab"/>
                <a:ea typeface="Roboto Slab"/>
                <a:cs typeface="Roboto Slab"/>
                <a:sym typeface="Roboto Slab"/>
              </a:rPr>
              <a:t>2</a:t>
            </a:r>
          </a:p>
        </p:txBody>
      </p:sp>
      <p:sp>
        <p:nvSpPr>
          <p:cNvPr name="TextBox 17" id="17"/>
          <p:cNvSpPr txBox="true"/>
          <p:nvPr/>
        </p:nvSpPr>
        <p:spPr>
          <a:xfrm rot="0">
            <a:off x="5225355" y="3990975"/>
            <a:ext cx="2970759" cy="371326"/>
          </a:xfrm>
          <a:prstGeom prst="rect">
            <a:avLst/>
          </a:prstGeom>
        </p:spPr>
        <p:txBody>
          <a:bodyPr anchor="t" rtlCol="false" tIns="0" lIns="0" bIns="0" rIns="0">
            <a:spAutoFit/>
          </a:bodyPr>
          <a:lstStyle/>
          <a:p>
            <a:pPr algn="l">
              <a:lnSpc>
                <a:spcPts val="2875"/>
              </a:lnSpc>
            </a:pPr>
            <a:r>
              <a:rPr lang="en-US" sz="2312">
                <a:solidFill>
                  <a:srgbClr val="15213F"/>
                </a:solidFill>
                <a:latin typeface="Roboto Slab"/>
                <a:ea typeface="Roboto Slab"/>
                <a:cs typeface="Roboto Slab"/>
                <a:sym typeface="Roboto Slab"/>
              </a:rPr>
              <a:t>Antivirus Software</a:t>
            </a:r>
          </a:p>
        </p:txBody>
      </p:sp>
      <p:sp>
        <p:nvSpPr>
          <p:cNvPr name="TextBox 18" id="18"/>
          <p:cNvSpPr txBox="true"/>
          <p:nvPr/>
        </p:nvSpPr>
        <p:spPr>
          <a:xfrm rot="0">
            <a:off x="5225355" y="4419154"/>
            <a:ext cx="11993315" cy="846236"/>
          </a:xfrm>
          <a:prstGeom prst="rect">
            <a:avLst/>
          </a:prstGeom>
        </p:spPr>
        <p:txBody>
          <a:bodyPr anchor="t" rtlCol="false" tIns="0" lIns="0" bIns="0" rIns="0">
            <a:spAutoFit/>
          </a:bodyPr>
          <a:lstStyle/>
          <a:p>
            <a:pPr algn="l">
              <a:lnSpc>
                <a:spcPts val="2937"/>
              </a:lnSpc>
            </a:pPr>
            <a:r>
              <a:rPr lang="en-US" sz="1812">
                <a:solidFill>
                  <a:srgbClr val="15213F"/>
                </a:solidFill>
                <a:latin typeface="Roboto"/>
                <a:ea typeface="Roboto"/>
                <a:cs typeface="Roboto"/>
                <a:sym typeface="Roboto"/>
              </a:rPr>
              <a:t>Antivirus programs detect and remove malicious software, protecting devices from viruses, worms, and other threats.</a:t>
            </a:r>
          </a:p>
        </p:txBody>
      </p:sp>
      <p:grpSp>
        <p:nvGrpSpPr>
          <p:cNvPr name="Group 19" id="19"/>
          <p:cNvGrpSpPr/>
          <p:nvPr/>
        </p:nvGrpSpPr>
        <p:grpSpPr>
          <a:xfrm rot="0">
            <a:off x="5106591" y="5491014"/>
            <a:ext cx="12230844" cy="14288"/>
            <a:chOff x="0" y="0"/>
            <a:chExt cx="16307792" cy="19050"/>
          </a:xfrm>
        </p:grpSpPr>
        <p:sp>
          <p:nvSpPr>
            <p:cNvPr name="Freeform 20" id="20"/>
            <p:cNvSpPr/>
            <p:nvPr/>
          </p:nvSpPr>
          <p:spPr>
            <a:xfrm flipH="false" flipV="false" rot="0">
              <a:off x="0" y="0"/>
              <a:ext cx="16307815" cy="19050"/>
            </a:xfrm>
            <a:custGeom>
              <a:avLst/>
              <a:gdLst/>
              <a:ahLst/>
              <a:cxnLst/>
              <a:rect r="r" b="b" t="t" l="l"/>
              <a:pathLst>
                <a:path h="19050" w="16307815">
                  <a:moveTo>
                    <a:pt x="0" y="9525"/>
                  </a:moveTo>
                  <a:cubicBezTo>
                    <a:pt x="0" y="4318"/>
                    <a:pt x="4318" y="0"/>
                    <a:pt x="9525" y="0"/>
                  </a:cubicBezTo>
                  <a:lnTo>
                    <a:pt x="16298290" y="0"/>
                  </a:lnTo>
                  <a:cubicBezTo>
                    <a:pt x="16303498" y="0"/>
                    <a:pt x="16307815" y="4318"/>
                    <a:pt x="16307815" y="9525"/>
                  </a:cubicBezTo>
                  <a:cubicBezTo>
                    <a:pt x="16307815" y="14732"/>
                    <a:pt x="16303498" y="19050"/>
                    <a:pt x="16298290" y="19050"/>
                  </a:cubicBezTo>
                  <a:lnTo>
                    <a:pt x="9525" y="19050"/>
                  </a:lnTo>
                  <a:cubicBezTo>
                    <a:pt x="4318" y="19050"/>
                    <a:pt x="0" y="14732"/>
                    <a:pt x="0" y="9525"/>
                  </a:cubicBezTo>
                  <a:close/>
                </a:path>
              </a:pathLst>
            </a:custGeom>
            <a:solidFill>
              <a:srgbClr val="CFD2D8"/>
            </a:solidFill>
          </p:spPr>
        </p:sp>
      </p:grpSp>
      <p:grpSp>
        <p:nvGrpSpPr>
          <p:cNvPr name="Group 21" id="21"/>
          <p:cNvGrpSpPr/>
          <p:nvPr/>
        </p:nvGrpSpPr>
        <p:grpSpPr>
          <a:xfrm rot="0">
            <a:off x="831800" y="5621685"/>
            <a:ext cx="6234112" cy="1749475"/>
            <a:chOff x="0" y="0"/>
            <a:chExt cx="8312150" cy="2332633"/>
          </a:xfrm>
        </p:grpSpPr>
        <p:sp>
          <p:nvSpPr>
            <p:cNvPr name="Freeform 22" id="22"/>
            <p:cNvSpPr/>
            <p:nvPr/>
          </p:nvSpPr>
          <p:spPr>
            <a:xfrm flipH="false" flipV="false" rot="0">
              <a:off x="0" y="0"/>
              <a:ext cx="8312150" cy="2332609"/>
            </a:xfrm>
            <a:custGeom>
              <a:avLst/>
              <a:gdLst/>
              <a:ahLst/>
              <a:cxnLst/>
              <a:rect r="r" b="b" t="t" l="l"/>
              <a:pathLst>
                <a:path h="2332609" w="8312150">
                  <a:moveTo>
                    <a:pt x="0" y="47498"/>
                  </a:moveTo>
                  <a:cubicBezTo>
                    <a:pt x="0" y="21336"/>
                    <a:pt x="21336" y="0"/>
                    <a:pt x="47498" y="0"/>
                  </a:cubicBezTo>
                  <a:lnTo>
                    <a:pt x="8264652" y="0"/>
                  </a:lnTo>
                  <a:cubicBezTo>
                    <a:pt x="8290941" y="0"/>
                    <a:pt x="8312150" y="21336"/>
                    <a:pt x="8312150" y="47498"/>
                  </a:cubicBezTo>
                  <a:lnTo>
                    <a:pt x="8312150" y="2285111"/>
                  </a:lnTo>
                  <a:cubicBezTo>
                    <a:pt x="8312150" y="2311400"/>
                    <a:pt x="8290814" y="2332609"/>
                    <a:pt x="8264652" y="2332609"/>
                  </a:cubicBezTo>
                  <a:lnTo>
                    <a:pt x="47498" y="2332609"/>
                  </a:lnTo>
                  <a:cubicBezTo>
                    <a:pt x="21336" y="2332609"/>
                    <a:pt x="0" y="2311400"/>
                    <a:pt x="0" y="2285111"/>
                  </a:cubicBezTo>
                  <a:close/>
                </a:path>
              </a:pathLst>
            </a:custGeom>
            <a:solidFill>
              <a:srgbClr val="E9ECF2"/>
            </a:solidFill>
          </p:spPr>
        </p:sp>
      </p:grpSp>
      <p:sp>
        <p:nvSpPr>
          <p:cNvPr name="TextBox 23" id="23"/>
          <p:cNvSpPr txBox="true"/>
          <p:nvPr/>
        </p:nvSpPr>
        <p:spPr>
          <a:xfrm rot="0">
            <a:off x="1069330" y="6182618"/>
            <a:ext cx="160436" cy="551409"/>
          </a:xfrm>
          <a:prstGeom prst="rect">
            <a:avLst/>
          </a:prstGeom>
        </p:spPr>
        <p:txBody>
          <a:bodyPr anchor="t" rtlCol="false" tIns="0" lIns="0" bIns="0" rIns="0">
            <a:spAutoFit/>
          </a:bodyPr>
          <a:lstStyle/>
          <a:p>
            <a:pPr algn="ctr">
              <a:lnSpc>
                <a:spcPts val="3687"/>
              </a:lnSpc>
            </a:pPr>
            <a:r>
              <a:rPr lang="en-US" sz="2312">
                <a:solidFill>
                  <a:srgbClr val="15213F"/>
                </a:solidFill>
                <a:latin typeface="Roboto Slab"/>
                <a:ea typeface="Roboto Slab"/>
                <a:cs typeface="Roboto Slab"/>
                <a:sym typeface="Roboto Slab"/>
              </a:rPr>
              <a:t>3</a:t>
            </a:r>
          </a:p>
        </p:txBody>
      </p:sp>
      <p:sp>
        <p:nvSpPr>
          <p:cNvPr name="TextBox 24" id="24"/>
          <p:cNvSpPr txBox="true"/>
          <p:nvPr/>
        </p:nvSpPr>
        <p:spPr>
          <a:xfrm rot="0">
            <a:off x="7303442" y="5859215"/>
            <a:ext cx="2970759" cy="371326"/>
          </a:xfrm>
          <a:prstGeom prst="rect">
            <a:avLst/>
          </a:prstGeom>
        </p:spPr>
        <p:txBody>
          <a:bodyPr anchor="t" rtlCol="false" tIns="0" lIns="0" bIns="0" rIns="0">
            <a:spAutoFit/>
          </a:bodyPr>
          <a:lstStyle/>
          <a:p>
            <a:pPr algn="l">
              <a:lnSpc>
                <a:spcPts val="2875"/>
              </a:lnSpc>
            </a:pPr>
            <a:r>
              <a:rPr lang="en-US" sz="2312">
                <a:solidFill>
                  <a:srgbClr val="15213F"/>
                </a:solidFill>
                <a:latin typeface="Roboto Slab"/>
                <a:ea typeface="Roboto Slab"/>
                <a:cs typeface="Roboto Slab"/>
                <a:sym typeface="Roboto Slab"/>
              </a:rPr>
              <a:t>Strong Passwords</a:t>
            </a:r>
          </a:p>
        </p:txBody>
      </p:sp>
      <p:sp>
        <p:nvSpPr>
          <p:cNvPr name="TextBox 25" id="25"/>
          <p:cNvSpPr txBox="true"/>
          <p:nvPr/>
        </p:nvSpPr>
        <p:spPr>
          <a:xfrm rot="0">
            <a:off x="7303442" y="6287392"/>
            <a:ext cx="9915228" cy="846236"/>
          </a:xfrm>
          <a:prstGeom prst="rect">
            <a:avLst/>
          </a:prstGeom>
        </p:spPr>
        <p:txBody>
          <a:bodyPr anchor="t" rtlCol="false" tIns="0" lIns="0" bIns="0" rIns="0">
            <a:spAutoFit/>
          </a:bodyPr>
          <a:lstStyle/>
          <a:p>
            <a:pPr algn="l">
              <a:lnSpc>
                <a:spcPts val="2937"/>
              </a:lnSpc>
            </a:pPr>
            <a:r>
              <a:rPr lang="en-US" sz="1812">
                <a:solidFill>
                  <a:srgbClr val="15213F"/>
                </a:solidFill>
                <a:latin typeface="Roboto"/>
                <a:ea typeface="Roboto"/>
                <a:cs typeface="Roboto"/>
                <a:sym typeface="Roboto"/>
              </a:rPr>
              <a:t>Using strong passwords, consisting of a combination of upper and lowercase letters, numbers, and special characters, makes it difficult for hackers to guess passwords.</a:t>
            </a:r>
          </a:p>
        </p:txBody>
      </p:sp>
      <p:grpSp>
        <p:nvGrpSpPr>
          <p:cNvPr name="Group 26" id="26"/>
          <p:cNvGrpSpPr/>
          <p:nvPr/>
        </p:nvGrpSpPr>
        <p:grpSpPr>
          <a:xfrm rot="0">
            <a:off x="7184677" y="7359254"/>
            <a:ext cx="10152757" cy="14288"/>
            <a:chOff x="0" y="0"/>
            <a:chExt cx="13537010" cy="19050"/>
          </a:xfrm>
        </p:grpSpPr>
        <p:sp>
          <p:nvSpPr>
            <p:cNvPr name="Freeform 27" id="27"/>
            <p:cNvSpPr/>
            <p:nvPr/>
          </p:nvSpPr>
          <p:spPr>
            <a:xfrm flipH="false" flipV="false" rot="0">
              <a:off x="0" y="0"/>
              <a:ext cx="13537057" cy="19050"/>
            </a:xfrm>
            <a:custGeom>
              <a:avLst/>
              <a:gdLst/>
              <a:ahLst/>
              <a:cxnLst/>
              <a:rect r="r" b="b" t="t" l="l"/>
              <a:pathLst>
                <a:path h="19050" w="13537057">
                  <a:moveTo>
                    <a:pt x="0" y="9525"/>
                  </a:moveTo>
                  <a:cubicBezTo>
                    <a:pt x="0" y="4318"/>
                    <a:pt x="4318" y="0"/>
                    <a:pt x="9525" y="0"/>
                  </a:cubicBezTo>
                  <a:lnTo>
                    <a:pt x="13527532" y="0"/>
                  </a:lnTo>
                  <a:cubicBezTo>
                    <a:pt x="13532740" y="0"/>
                    <a:pt x="13537057" y="4318"/>
                    <a:pt x="13537057" y="9525"/>
                  </a:cubicBezTo>
                  <a:cubicBezTo>
                    <a:pt x="13537057" y="14732"/>
                    <a:pt x="13532740" y="19050"/>
                    <a:pt x="13527532" y="19050"/>
                  </a:cubicBezTo>
                  <a:lnTo>
                    <a:pt x="9525" y="19050"/>
                  </a:lnTo>
                  <a:cubicBezTo>
                    <a:pt x="4318" y="19050"/>
                    <a:pt x="0" y="14732"/>
                    <a:pt x="0" y="9525"/>
                  </a:cubicBezTo>
                  <a:close/>
                </a:path>
              </a:pathLst>
            </a:custGeom>
            <a:solidFill>
              <a:srgbClr val="CFD2D8"/>
            </a:solidFill>
          </p:spPr>
        </p:sp>
      </p:grpSp>
      <p:grpSp>
        <p:nvGrpSpPr>
          <p:cNvPr name="Group 28" id="28"/>
          <p:cNvGrpSpPr/>
          <p:nvPr/>
        </p:nvGrpSpPr>
        <p:grpSpPr>
          <a:xfrm rot="0">
            <a:off x="831800" y="7489924"/>
            <a:ext cx="8312200" cy="1749475"/>
            <a:chOff x="0" y="0"/>
            <a:chExt cx="11082933" cy="2332633"/>
          </a:xfrm>
        </p:grpSpPr>
        <p:sp>
          <p:nvSpPr>
            <p:cNvPr name="Freeform 29" id="29"/>
            <p:cNvSpPr/>
            <p:nvPr/>
          </p:nvSpPr>
          <p:spPr>
            <a:xfrm flipH="false" flipV="false" rot="0">
              <a:off x="0" y="0"/>
              <a:ext cx="11082909" cy="2332609"/>
            </a:xfrm>
            <a:custGeom>
              <a:avLst/>
              <a:gdLst/>
              <a:ahLst/>
              <a:cxnLst/>
              <a:rect r="r" b="b" t="t" l="l"/>
              <a:pathLst>
                <a:path h="2332609" w="11082909">
                  <a:moveTo>
                    <a:pt x="0" y="47498"/>
                  </a:moveTo>
                  <a:cubicBezTo>
                    <a:pt x="0" y="21336"/>
                    <a:pt x="21336" y="0"/>
                    <a:pt x="47498" y="0"/>
                  </a:cubicBezTo>
                  <a:lnTo>
                    <a:pt x="11035411" y="0"/>
                  </a:lnTo>
                  <a:cubicBezTo>
                    <a:pt x="11061700" y="0"/>
                    <a:pt x="11082909" y="21336"/>
                    <a:pt x="11082909" y="47498"/>
                  </a:cubicBezTo>
                  <a:lnTo>
                    <a:pt x="11082909" y="2285111"/>
                  </a:lnTo>
                  <a:cubicBezTo>
                    <a:pt x="11082909" y="2311400"/>
                    <a:pt x="11061573" y="2332609"/>
                    <a:pt x="11035411" y="2332609"/>
                  </a:cubicBezTo>
                  <a:lnTo>
                    <a:pt x="47498" y="2332609"/>
                  </a:lnTo>
                  <a:cubicBezTo>
                    <a:pt x="21336" y="2332609"/>
                    <a:pt x="0" y="2311400"/>
                    <a:pt x="0" y="2285111"/>
                  </a:cubicBezTo>
                  <a:close/>
                </a:path>
              </a:pathLst>
            </a:custGeom>
            <a:solidFill>
              <a:srgbClr val="E9ECF2"/>
            </a:solidFill>
          </p:spPr>
        </p:sp>
      </p:grpSp>
      <p:sp>
        <p:nvSpPr>
          <p:cNvPr name="TextBox 30" id="30"/>
          <p:cNvSpPr txBox="true"/>
          <p:nvPr/>
        </p:nvSpPr>
        <p:spPr>
          <a:xfrm rot="0">
            <a:off x="1069330" y="8050858"/>
            <a:ext cx="172194" cy="551409"/>
          </a:xfrm>
          <a:prstGeom prst="rect">
            <a:avLst/>
          </a:prstGeom>
        </p:spPr>
        <p:txBody>
          <a:bodyPr anchor="t" rtlCol="false" tIns="0" lIns="0" bIns="0" rIns="0">
            <a:spAutoFit/>
          </a:bodyPr>
          <a:lstStyle/>
          <a:p>
            <a:pPr algn="ctr">
              <a:lnSpc>
                <a:spcPts val="3687"/>
              </a:lnSpc>
            </a:pPr>
            <a:r>
              <a:rPr lang="en-US" sz="2312">
                <a:solidFill>
                  <a:srgbClr val="15213F"/>
                </a:solidFill>
                <a:latin typeface="Roboto Slab"/>
                <a:ea typeface="Roboto Slab"/>
                <a:cs typeface="Roboto Slab"/>
                <a:sym typeface="Roboto Slab"/>
              </a:rPr>
              <a:t>4</a:t>
            </a:r>
          </a:p>
        </p:txBody>
      </p:sp>
      <p:sp>
        <p:nvSpPr>
          <p:cNvPr name="TextBox 31" id="31"/>
          <p:cNvSpPr txBox="true"/>
          <p:nvPr/>
        </p:nvSpPr>
        <p:spPr>
          <a:xfrm rot="0">
            <a:off x="9381530" y="7727454"/>
            <a:ext cx="2970759" cy="371326"/>
          </a:xfrm>
          <a:prstGeom prst="rect">
            <a:avLst/>
          </a:prstGeom>
        </p:spPr>
        <p:txBody>
          <a:bodyPr anchor="t" rtlCol="false" tIns="0" lIns="0" bIns="0" rIns="0">
            <a:spAutoFit/>
          </a:bodyPr>
          <a:lstStyle/>
          <a:p>
            <a:pPr algn="l">
              <a:lnSpc>
                <a:spcPts val="2875"/>
              </a:lnSpc>
            </a:pPr>
            <a:r>
              <a:rPr lang="en-US" sz="2312">
                <a:solidFill>
                  <a:srgbClr val="15213F"/>
                </a:solidFill>
                <a:latin typeface="Roboto Slab"/>
                <a:ea typeface="Roboto Slab"/>
                <a:cs typeface="Roboto Slab"/>
                <a:sym typeface="Roboto Slab"/>
              </a:rPr>
              <a:t>Security Awareness</a:t>
            </a:r>
          </a:p>
        </p:txBody>
      </p:sp>
      <p:sp>
        <p:nvSpPr>
          <p:cNvPr name="TextBox 32" id="32"/>
          <p:cNvSpPr txBox="true"/>
          <p:nvPr/>
        </p:nvSpPr>
        <p:spPr>
          <a:xfrm rot="0">
            <a:off x="9381530" y="8155632"/>
            <a:ext cx="7837140" cy="846236"/>
          </a:xfrm>
          <a:prstGeom prst="rect">
            <a:avLst/>
          </a:prstGeom>
        </p:spPr>
        <p:txBody>
          <a:bodyPr anchor="t" rtlCol="false" tIns="0" lIns="0" bIns="0" rIns="0">
            <a:spAutoFit/>
          </a:bodyPr>
          <a:lstStyle/>
          <a:p>
            <a:pPr algn="l">
              <a:lnSpc>
                <a:spcPts val="2937"/>
              </a:lnSpc>
            </a:pPr>
            <a:r>
              <a:rPr lang="en-US" sz="1812">
                <a:solidFill>
                  <a:srgbClr val="15213F"/>
                </a:solidFill>
                <a:latin typeface="Roboto"/>
                <a:ea typeface="Roboto"/>
                <a:cs typeface="Roboto"/>
                <a:sym typeface="Roboto"/>
              </a:rPr>
              <a:t>Being aware of potential threats, like phishing emails and malicious websites, can help users avoid falling victim to cyber attacks.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992238" y="2702272"/>
            <a:ext cx="9935616" cy="905024"/>
          </a:xfrm>
          <a:prstGeom prst="rect">
            <a:avLst/>
          </a:prstGeom>
        </p:spPr>
        <p:txBody>
          <a:bodyPr anchor="t" rtlCol="false" tIns="0" lIns="0" bIns="0" rIns="0">
            <a:spAutoFit/>
          </a:bodyPr>
          <a:lstStyle/>
          <a:p>
            <a:pPr algn="l">
              <a:lnSpc>
                <a:spcPts val="6937"/>
              </a:lnSpc>
            </a:pPr>
            <a:r>
              <a:rPr lang="en-US" sz="5562">
                <a:solidFill>
                  <a:srgbClr val="3257B8"/>
                </a:solidFill>
                <a:latin typeface="Roboto Slab"/>
                <a:ea typeface="Roboto Slab"/>
                <a:cs typeface="Roboto Slab"/>
                <a:sym typeface="Roboto Slab"/>
              </a:rPr>
              <a:t>The World Wide Web (WWW)</a:t>
            </a:r>
          </a:p>
        </p:txBody>
      </p:sp>
      <p:sp>
        <p:nvSpPr>
          <p:cNvPr name="TextBox 7" id="7"/>
          <p:cNvSpPr txBox="true"/>
          <p:nvPr/>
        </p:nvSpPr>
        <p:spPr>
          <a:xfrm rot="0">
            <a:off x="992238" y="4296966"/>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Definition</a:t>
            </a:r>
          </a:p>
        </p:txBody>
      </p:sp>
      <p:sp>
        <p:nvSpPr>
          <p:cNvPr name="TextBox 8" id="8"/>
          <p:cNvSpPr txBox="true"/>
          <p:nvPr/>
        </p:nvSpPr>
        <p:spPr>
          <a:xfrm rot="0">
            <a:off x="992238" y="4947196"/>
            <a:ext cx="7805886" cy="2363391"/>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The World Wide Web, commonly known as the WWW or simply the Web, is a system of interlinked hypertext documents accessed via the Internet. It's essentially a vast collection of web pages linked together, allowing users to navigate effortlessly through a sea of information.</a:t>
            </a:r>
          </a:p>
        </p:txBody>
      </p:sp>
      <p:sp>
        <p:nvSpPr>
          <p:cNvPr name="TextBox 9" id="9"/>
          <p:cNvSpPr txBox="true"/>
          <p:nvPr/>
        </p:nvSpPr>
        <p:spPr>
          <a:xfrm rot="0">
            <a:off x="9499401" y="4296966"/>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Key Features</a:t>
            </a:r>
          </a:p>
        </p:txBody>
      </p:sp>
      <p:sp>
        <p:nvSpPr>
          <p:cNvPr name="TextBox 10" id="10"/>
          <p:cNvSpPr txBox="true"/>
          <p:nvPr/>
        </p:nvSpPr>
        <p:spPr>
          <a:xfrm rot="0">
            <a:off x="9499401" y="4947196"/>
            <a:ext cx="7805886" cy="2363391"/>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The WWW is characterized by its hypertext nature, allowing users to jump between pages seamlessly using links. It's also a distributed system, with information residing on various servers around the globe, accessible to anyone with an internet connection.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885825" y="755302"/>
            <a:ext cx="9658350" cy="1601093"/>
          </a:xfrm>
          <a:prstGeom prst="rect">
            <a:avLst/>
          </a:prstGeom>
        </p:spPr>
        <p:txBody>
          <a:bodyPr anchor="t" rtlCol="false" tIns="0" lIns="0" bIns="0" rIns="0">
            <a:spAutoFit/>
          </a:bodyPr>
          <a:lstStyle/>
          <a:p>
            <a:pPr algn="l">
              <a:lnSpc>
                <a:spcPts val="6187"/>
              </a:lnSpc>
            </a:pPr>
            <a:r>
              <a:rPr lang="en-US" sz="4937">
                <a:solidFill>
                  <a:srgbClr val="3257B8"/>
                </a:solidFill>
                <a:latin typeface="Roboto Slab"/>
                <a:ea typeface="Roboto Slab"/>
                <a:cs typeface="Roboto Slab"/>
                <a:sym typeface="Roboto Slab"/>
              </a:rPr>
              <a:t>WWW Attributes and Components</a:t>
            </a:r>
          </a:p>
        </p:txBody>
      </p:sp>
      <p:grpSp>
        <p:nvGrpSpPr>
          <p:cNvPr name="Group 9" id="9"/>
          <p:cNvGrpSpPr/>
          <p:nvPr/>
        </p:nvGrpSpPr>
        <p:grpSpPr>
          <a:xfrm rot="0">
            <a:off x="885825" y="3020765"/>
            <a:ext cx="569416" cy="569416"/>
            <a:chOff x="0" y="0"/>
            <a:chExt cx="759222" cy="759222"/>
          </a:xfrm>
        </p:grpSpPr>
        <p:sp>
          <p:nvSpPr>
            <p:cNvPr name="Freeform 10" id="10"/>
            <p:cNvSpPr/>
            <p:nvPr/>
          </p:nvSpPr>
          <p:spPr>
            <a:xfrm flipH="false" flipV="false" rot="0">
              <a:off x="0" y="0"/>
              <a:ext cx="759333" cy="759333"/>
            </a:xfrm>
            <a:custGeom>
              <a:avLst/>
              <a:gdLst/>
              <a:ahLst/>
              <a:cxnLst/>
              <a:rect r="r" b="b" t="t" l="l"/>
              <a:pathLst>
                <a:path h="759333" w="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E9ECF2"/>
            </a:solidFill>
          </p:spPr>
        </p:sp>
      </p:grpSp>
      <p:sp>
        <p:nvSpPr>
          <p:cNvPr name="TextBox 11" id="11"/>
          <p:cNvSpPr txBox="true"/>
          <p:nvPr/>
        </p:nvSpPr>
        <p:spPr>
          <a:xfrm rot="0">
            <a:off x="1092250" y="3163193"/>
            <a:ext cx="156567" cy="332035"/>
          </a:xfrm>
          <a:prstGeom prst="rect">
            <a:avLst/>
          </a:prstGeom>
        </p:spPr>
        <p:txBody>
          <a:bodyPr anchor="t" rtlCol="false" tIns="0" lIns="0" bIns="0" rIns="0">
            <a:spAutoFit/>
          </a:bodyPr>
          <a:lstStyle/>
          <a:p>
            <a:pPr algn="ctr">
              <a:lnSpc>
                <a:spcPts val="2937"/>
              </a:lnSpc>
            </a:pPr>
            <a:r>
              <a:rPr lang="en-US" sz="2937">
                <a:solidFill>
                  <a:srgbClr val="15213F"/>
                </a:solidFill>
                <a:latin typeface="Roboto Slab"/>
                <a:ea typeface="Roboto Slab"/>
                <a:cs typeface="Roboto Slab"/>
                <a:sym typeface="Roboto Slab"/>
              </a:rPr>
              <a:t>1</a:t>
            </a:r>
          </a:p>
        </p:txBody>
      </p:sp>
      <p:sp>
        <p:nvSpPr>
          <p:cNvPr name="TextBox 12" id="12"/>
          <p:cNvSpPr txBox="true"/>
          <p:nvPr/>
        </p:nvSpPr>
        <p:spPr>
          <a:xfrm rot="0">
            <a:off x="1708249" y="3011240"/>
            <a:ext cx="3164086" cy="404961"/>
          </a:xfrm>
          <a:prstGeom prst="rect">
            <a:avLst/>
          </a:prstGeom>
        </p:spPr>
        <p:txBody>
          <a:bodyPr anchor="t" rtlCol="false" tIns="0" lIns="0" bIns="0" rIns="0">
            <a:spAutoFit/>
          </a:bodyPr>
          <a:lstStyle/>
          <a:p>
            <a:pPr algn="l">
              <a:lnSpc>
                <a:spcPts val="3062"/>
              </a:lnSpc>
            </a:pPr>
            <a:r>
              <a:rPr lang="en-US" sz="2437">
                <a:solidFill>
                  <a:srgbClr val="15213F"/>
                </a:solidFill>
                <a:latin typeface="Roboto Slab"/>
                <a:ea typeface="Roboto Slab"/>
                <a:cs typeface="Roboto Slab"/>
                <a:sym typeface="Roboto Slab"/>
              </a:rPr>
              <a:t>Hypertext</a:t>
            </a:r>
          </a:p>
        </p:txBody>
      </p:sp>
      <p:sp>
        <p:nvSpPr>
          <p:cNvPr name="TextBox 13" id="13"/>
          <p:cNvSpPr txBox="true"/>
          <p:nvPr/>
        </p:nvSpPr>
        <p:spPr>
          <a:xfrm rot="0">
            <a:off x="1708249" y="3472755"/>
            <a:ext cx="3880248" cy="2120056"/>
          </a:xfrm>
          <a:prstGeom prst="rect">
            <a:avLst/>
          </a:prstGeom>
        </p:spPr>
        <p:txBody>
          <a:bodyPr anchor="t" rtlCol="false" tIns="0" lIns="0" bIns="0" rIns="0">
            <a:spAutoFit/>
          </a:bodyPr>
          <a:lstStyle/>
          <a:p>
            <a:pPr algn="l">
              <a:lnSpc>
                <a:spcPts val="3187"/>
              </a:lnSpc>
            </a:pPr>
            <a:r>
              <a:rPr lang="en-US" sz="1937">
                <a:solidFill>
                  <a:srgbClr val="15213F"/>
                </a:solidFill>
                <a:latin typeface="Roboto"/>
                <a:ea typeface="Roboto"/>
                <a:cs typeface="Roboto"/>
                <a:sym typeface="Roboto"/>
              </a:rPr>
              <a:t>The foundation of the WWW is hypertext, allowing users to click on links within a document to jump to other related documents or locations on the web.</a:t>
            </a:r>
          </a:p>
        </p:txBody>
      </p:sp>
      <p:grpSp>
        <p:nvGrpSpPr>
          <p:cNvPr name="Group 14" id="14"/>
          <p:cNvGrpSpPr/>
          <p:nvPr/>
        </p:nvGrpSpPr>
        <p:grpSpPr>
          <a:xfrm rot="0">
            <a:off x="5841504" y="3020765"/>
            <a:ext cx="569416" cy="569416"/>
            <a:chOff x="0" y="0"/>
            <a:chExt cx="759222" cy="759222"/>
          </a:xfrm>
        </p:grpSpPr>
        <p:sp>
          <p:nvSpPr>
            <p:cNvPr name="Freeform 15" id="15"/>
            <p:cNvSpPr/>
            <p:nvPr/>
          </p:nvSpPr>
          <p:spPr>
            <a:xfrm flipH="false" flipV="false" rot="0">
              <a:off x="0" y="0"/>
              <a:ext cx="759333" cy="759333"/>
            </a:xfrm>
            <a:custGeom>
              <a:avLst/>
              <a:gdLst/>
              <a:ahLst/>
              <a:cxnLst/>
              <a:rect r="r" b="b" t="t" l="l"/>
              <a:pathLst>
                <a:path h="759333" w="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E9ECF2"/>
            </a:solidFill>
          </p:spPr>
        </p:sp>
      </p:grpSp>
      <p:sp>
        <p:nvSpPr>
          <p:cNvPr name="TextBox 16" id="16"/>
          <p:cNvSpPr txBox="true"/>
          <p:nvPr/>
        </p:nvSpPr>
        <p:spPr>
          <a:xfrm rot="0">
            <a:off x="6021289" y="3163193"/>
            <a:ext cx="209699" cy="332035"/>
          </a:xfrm>
          <a:prstGeom prst="rect">
            <a:avLst/>
          </a:prstGeom>
        </p:spPr>
        <p:txBody>
          <a:bodyPr anchor="t" rtlCol="false" tIns="0" lIns="0" bIns="0" rIns="0">
            <a:spAutoFit/>
          </a:bodyPr>
          <a:lstStyle/>
          <a:p>
            <a:pPr algn="ctr">
              <a:lnSpc>
                <a:spcPts val="2937"/>
              </a:lnSpc>
            </a:pPr>
            <a:r>
              <a:rPr lang="en-US" sz="2937">
                <a:solidFill>
                  <a:srgbClr val="15213F"/>
                </a:solidFill>
                <a:latin typeface="Roboto Slab"/>
                <a:ea typeface="Roboto Slab"/>
                <a:cs typeface="Roboto Slab"/>
                <a:sym typeface="Roboto Slab"/>
              </a:rPr>
              <a:t>2</a:t>
            </a:r>
          </a:p>
        </p:txBody>
      </p:sp>
      <p:sp>
        <p:nvSpPr>
          <p:cNvPr name="TextBox 17" id="17"/>
          <p:cNvSpPr txBox="true"/>
          <p:nvPr/>
        </p:nvSpPr>
        <p:spPr>
          <a:xfrm rot="0">
            <a:off x="6663929" y="3011240"/>
            <a:ext cx="3164086" cy="404961"/>
          </a:xfrm>
          <a:prstGeom prst="rect">
            <a:avLst/>
          </a:prstGeom>
        </p:spPr>
        <p:txBody>
          <a:bodyPr anchor="t" rtlCol="false" tIns="0" lIns="0" bIns="0" rIns="0">
            <a:spAutoFit/>
          </a:bodyPr>
          <a:lstStyle/>
          <a:p>
            <a:pPr algn="l">
              <a:lnSpc>
                <a:spcPts val="3062"/>
              </a:lnSpc>
            </a:pPr>
            <a:r>
              <a:rPr lang="en-US" sz="2437">
                <a:solidFill>
                  <a:srgbClr val="15213F"/>
                </a:solidFill>
                <a:latin typeface="Roboto Slab"/>
                <a:ea typeface="Roboto Slab"/>
                <a:cs typeface="Roboto Slab"/>
                <a:sym typeface="Roboto Slab"/>
              </a:rPr>
              <a:t>Protocols</a:t>
            </a:r>
          </a:p>
        </p:txBody>
      </p:sp>
      <p:sp>
        <p:nvSpPr>
          <p:cNvPr name="TextBox 18" id="18"/>
          <p:cNvSpPr txBox="true"/>
          <p:nvPr/>
        </p:nvSpPr>
        <p:spPr>
          <a:xfrm rot="0">
            <a:off x="6663929" y="3472755"/>
            <a:ext cx="3880248" cy="2929979"/>
          </a:xfrm>
          <a:prstGeom prst="rect">
            <a:avLst/>
          </a:prstGeom>
        </p:spPr>
        <p:txBody>
          <a:bodyPr anchor="t" rtlCol="false" tIns="0" lIns="0" bIns="0" rIns="0">
            <a:spAutoFit/>
          </a:bodyPr>
          <a:lstStyle/>
          <a:p>
            <a:pPr algn="l">
              <a:lnSpc>
                <a:spcPts val="3187"/>
              </a:lnSpc>
            </a:pPr>
            <a:r>
              <a:rPr lang="en-US" sz="1937">
                <a:solidFill>
                  <a:srgbClr val="15213F"/>
                </a:solidFill>
                <a:latin typeface="Roboto"/>
                <a:ea typeface="Roboto"/>
                <a:cs typeface="Roboto"/>
                <a:sym typeface="Roboto"/>
              </a:rPr>
              <a:t>The WWW relies on various protocols, including HTTP (Hypertext Transfer Protocol), for communication between servers and browsers. These protocols define the rules for data exchange.</a:t>
            </a:r>
          </a:p>
        </p:txBody>
      </p:sp>
      <p:grpSp>
        <p:nvGrpSpPr>
          <p:cNvPr name="Group 19" id="19"/>
          <p:cNvGrpSpPr/>
          <p:nvPr/>
        </p:nvGrpSpPr>
        <p:grpSpPr>
          <a:xfrm rot="0">
            <a:off x="885825" y="6940451"/>
            <a:ext cx="569416" cy="569416"/>
            <a:chOff x="0" y="0"/>
            <a:chExt cx="759222" cy="759222"/>
          </a:xfrm>
        </p:grpSpPr>
        <p:sp>
          <p:nvSpPr>
            <p:cNvPr name="Freeform 20" id="20"/>
            <p:cNvSpPr/>
            <p:nvPr/>
          </p:nvSpPr>
          <p:spPr>
            <a:xfrm flipH="false" flipV="false" rot="0">
              <a:off x="0" y="0"/>
              <a:ext cx="759333" cy="759333"/>
            </a:xfrm>
            <a:custGeom>
              <a:avLst/>
              <a:gdLst/>
              <a:ahLst/>
              <a:cxnLst/>
              <a:rect r="r" b="b" t="t" l="l"/>
              <a:pathLst>
                <a:path h="759333" w="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E9ECF2"/>
            </a:solidFill>
          </p:spPr>
        </p:sp>
      </p:grpSp>
      <p:sp>
        <p:nvSpPr>
          <p:cNvPr name="TextBox 21" id="21"/>
          <p:cNvSpPr txBox="true"/>
          <p:nvPr/>
        </p:nvSpPr>
        <p:spPr>
          <a:xfrm rot="0">
            <a:off x="1067991" y="7082879"/>
            <a:ext cx="205085" cy="332035"/>
          </a:xfrm>
          <a:prstGeom prst="rect">
            <a:avLst/>
          </a:prstGeom>
        </p:spPr>
        <p:txBody>
          <a:bodyPr anchor="t" rtlCol="false" tIns="0" lIns="0" bIns="0" rIns="0">
            <a:spAutoFit/>
          </a:bodyPr>
          <a:lstStyle/>
          <a:p>
            <a:pPr algn="ctr">
              <a:lnSpc>
                <a:spcPts val="2937"/>
              </a:lnSpc>
            </a:pPr>
            <a:r>
              <a:rPr lang="en-US" sz="2937">
                <a:solidFill>
                  <a:srgbClr val="15213F"/>
                </a:solidFill>
                <a:latin typeface="Roboto Slab"/>
                <a:ea typeface="Roboto Slab"/>
                <a:cs typeface="Roboto Slab"/>
                <a:sym typeface="Roboto Slab"/>
              </a:rPr>
              <a:t>3</a:t>
            </a:r>
          </a:p>
        </p:txBody>
      </p:sp>
      <p:sp>
        <p:nvSpPr>
          <p:cNvPr name="TextBox 22" id="22"/>
          <p:cNvSpPr txBox="true"/>
          <p:nvPr/>
        </p:nvSpPr>
        <p:spPr>
          <a:xfrm rot="0">
            <a:off x="1708249" y="6930926"/>
            <a:ext cx="3164086" cy="404961"/>
          </a:xfrm>
          <a:prstGeom prst="rect">
            <a:avLst/>
          </a:prstGeom>
        </p:spPr>
        <p:txBody>
          <a:bodyPr anchor="t" rtlCol="false" tIns="0" lIns="0" bIns="0" rIns="0">
            <a:spAutoFit/>
          </a:bodyPr>
          <a:lstStyle/>
          <a:p>
            <a:pPr algn="l">
              <a:lnSpc>
                <a:spcPts val="3062"/>
              </a:lnSpc>
            </a:pPr>
            <a:r>
              <a:rPr lang="en-US" sz="2437">
                <a:solidFill>
                  <a:srgbClr val="15213F"/>
                </a:solidFill>
                <a:latin typeface="Roboto Slab"/>
                <a:ea typeface="Roboto Slab"/>
                <a:cs typeface="Roboto Slab"/>
                <a:sym typeface="Roboto Slab"/>
              </a:rPr>
              <a:t>Servers</a:t>
            </a:r>
          </a:p>
        </p:txBody>
      </p:sp>
      <p:sp>
        <p:nvSpPr>
          <p:cNvPr name="TextBox 23" id="23"/>
          <p:cNvSpPr txBox="true"/>
          <p:nvPr/>
        </p:nvSpPr>
        <p:spPr>
          <a:xfrm rot="0">
            <a:off x="1708249" y="7392441"/>
            <a:ext cx="3880248" cy="1715095"/>
          </a:xfrm>
          <a:prstGeom prst="rect">
            <a:avLst/>
          </a:prstGeom>
        </p:spPr>
        <p:txBody>
          <a:bodyPr anchor="t" rtlCol="false" tIns="0" lIns="0" bIns="0" rIns="0">
            <a:spAutoFit/>
          </a:bodyPr>
          <a:lstStyle/>
          <a:p>
            <a:pPr algn="l">
              <a:lnSpc>
                <a:spcPts val="3187"/>
              </a:lnSpc>
            </a:pPr>
            <a:r>
              <a:rPr lang="en-US" sz="1937">
                <a:solidFill>
                  <a:srgbClr val="15213F"/>
                </a:solidFill>
                <a:latin typeface="Roboto"/>
                <a:ea typeface="Roboto"/>
                <a:cs typeface="Roboto"/>
                <a:sym typeface="Roboto"/>
              </a:rPr>
              <a:t>Web servers store and deliver web pages to users. They respond to requests from browsers, providing the requested content.</a:t>
            </a:r>
          </a:p>
        </p:txBody>
      </p:sp>
      <p:grpSp>
        <p:nvGrpSpPr>
          <p:cNvPr name="Group 24" id="24"/>
          <p:cNvGrpSpPr/>
          <p:nvPr/>
        </p:nvGrpSpPr>
        <p:grpSpPr>
          <a:xfrm rot="0">
            <a:off x="5841504" y="6940451"/>
            <a:ext cx="569416" cy="569416"/>
            <a:chOff x="0" y="0"/>
            <a:chExt cx="759222" cy="759222"/>
          </a:xfrm>
        </p:grpSpPr>
        <p:sp>
          <p:nvSpPr>
            <p:cNvPr name="Freeform 25" id="25"/>
            <p:cNvSpPr/>
            <p:nvPr/>
          </p:nvSpPr>
          <p:spPr>
            <a:xfrm flipH="false" flipV="false" rot="0">
              <a:off x="0" y="0"/>
              <a:ext cx="759333" cy="759333"/>
            </a:xfrm>
            <a:custGeom>
              <a:avLst/>
              <a:gdLst/>
              <a:ahLst/>
              <a:cxnLst/>
              <a:rect r="r" b="b" t="t" l="l"/>
              <a:pathLst>
                <a:path h="759333" w="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E9ECF2"/>
            </a:solidFill>
          </p:spPr>
        </p:sp>
      </p:grpSp>
      <p:sp>
        <p:nvSpPr>
          <p:cNvPr name="TextBox 26" id="26"/>
          <p:cNvSpPr txBox="true"/>
          <p:nvPr/>
        </p:nvSpPr>
        <p:spPr>
          <a:xfrm rot="0">
            <a:off x="6016079" y="7082879"/>
            <a:ext cx="220116" cy="332035"/>
          </a:xfrm>
          <a:prstGeom prst="rect">
            <a:avLst/>
          </a:prstGeom>
        </p:spPr>
        <p:txBody>
          <a:bodyPr anchor="t" rtlCol="false" tIns="0" lIns="0" bIns="0" rIns="0">
            <a:spAutoFit/>
          </a:bodyPr>
          <a:lstStyle/>
          <a:p>
            <a:pPr algn="ctr">
              <a:lnSpc>
                <a:spcPts val="2937"/>
              </a:lnSpc>
            </a:pPr>
            <a:r>
              <a:rPr lang="en-US" sz="2937">
                <a:solidFill>
                  <a:srgbClr val="15213F"/>
                </a:solidFill>
                <a:latin typeface="Roboto Slab"/>
                <a:ea typeface="Roboto Slab"/>
                <a:cs typeface="Roboto Slab"/>
                <a:sym typeface="Roboto Slab"/>
              </a:rPr>
              <a:t>4</a:t>
            </a:r>
          </a:p>
        </p:txBody>
      </p:sp>
      <p:sp>
        <p:nvSpPr>
          <p:cNvPr name="TextBox 27" id="27"/>
          <p:cNvSpPr txBox="true"/>
          <p:nvPr/>
        </p:nvSpPr>
        <p:spPr>
          <a:xfrm rot="0">
            <a:off x="6663929" y="6930926"/>
            <a:ext cx="3164086" cy="404961"/>
          </a:xfrm>
          <a:prstGeom prst="rect">
            <a:avLst/>
          </a:prstGeom>
        </p:spPr>
        <p:txBody>
          <a:bodyPr anchor="t" rtlCol="false" tIns="0" lIns="0" bIns="0" rIns="0">
            <a:spAutoFit/>
          </a:bodyPr>
          <a:lstStyle/>
          <a:p>
            <a:pPr algn="l">
              <a:lnSpc>
                <a:spcPts val="3062"/>
              </a:lnSpc>
            </a:pPr>
            <a:r>
              <a:rPr lang="en-US" sz="2437">
                <a:solidFill>
                  <a:srgbClr val="15213F"/>
                </a:solidFill>
                <a:latin typeface="Roboto Slab"/>
                <a:ea typeface="Roboto Slab"/>
                <a:cs typeface="Roboto Slab"/>
                <a:sym typeface="Roboto Slab"/>
              </a:rPr>
              <a:t>Clients</a:t>
            </a:r>
          </a:p>
        </p:txBody>
      </p:sp>
      <p:sp>
        <p:nvSpPr>
          <p:cNvPr name="TextBox 28" id="28"/>
          <p:cNvSpPr txBox="true"/>
          <p:nvPr/>
        </p:nvSpPr>
        <p:spPr>
          <a:xfrm rot="0">
            <a:off x="6663929" y="7392441"/>
            <a:ext cx="3880248" cy="2120056"/>
          </a:xfrm>
          <a:prstGeom prst="rect">
            <a:avLst/>
          </a:prstGeom>
        </p:spPr>
        <p:txBody>
          <a:bodyPr anchor="t" rtlCol="false" tIns="0" lIns="0" bIns="0" rIns="0">
            <a:spAutoFit/>
          </a:bodyPr>
          <a:lstStyle/>
          <a:p>
            <a:pPr algn="l">
              <a:lnSpc>
                <a:spcPts val="3187"/>
              </a:lnSpc>
            </a:pPr>
            <a:r>
              <a:rPr lang="en-US" sz="1937">
                <a:solidFill>
                  <a:srgbClr val="15213F"/>
                </a:solidFill>
                <a:latin typeface="Roboto"/>
                <a:ea typeface="Roboto"/>
                <a:cs typeface="Roboto"/>
                <a:sym typeface="Roboto"/>
              </a:rPr>
              <a:t>Web clients, typically web browsers, request and display web pages. They interpret the HTML code and present the information to the user.</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927050" y="699790"/>
            <a:ext cx="11198870" cy="856357"/>
          </a:xfrm>
          <a:prstGeom prst="rect">
            <a:avLst/>
          </a:prstGeom>
        </p:spPr>
        <p:txBody>
          <a:bodyPr anchor="t" rtlCol="false" tIns="0" lIns="0" bIns="0" rIns="0">
            <a:spAutoFit/>
          </a:bodyPr>
          <a:lstStyle/>
          <a:p>
            <a:pPr algn="l">
              <a:lnSpc>
                <a:spcPts val="6500"/>
              </a:lnSpc>
            </a:pPr>
            <a:r>
              <a:rPr lang="en-US" sz="5187">
                <a:solidFill>
                  <a:srgbClr val="3257B8"/>
                </a:solidFill>
                <a:latin typeface="Roboto Slab"/>
                <a:ea typeface="Roboto Slab"/>
                <a:cs typeface="Roboto Slab"/>
                <a:sym typeface="Roboto Slab"/>
              </a:rPr>
              <a:t>Telnet and A Sample Telnet Session</a:t>
            </a:r>
          </a:p>
        </p:txBody>
      </p:sp>
      <p:sp>
        <p:nvSpPr>
          <p:cNvPr name="TextBox 7" id="7"/>
          <p:cNvSpPr txBox="true"/>
          <p:nvPr/>
        </p:nvSpPr>
        <p:spPr>
          <a:xfrm rot="0">
            <a:off x="927050" y="2189560"/>
            <a:ext cx="3311129" cy="442466"/>
          </a:xfrm>
          <a:prstGeom prst="rect">
            <a:avLst/>
          </a:prstGeom>
        </p:spPr>
        <p:txBody>
          <a:bodyPr anchor="t" rtlCol="false" tIns="0" lIns="0" bIns="0" rIns="0">
            <a:spAutoFit/>
          </a:bodyPr>
          <a:lstStyle/>
          <a:p>
            <a:pPr algn="l">
              <a:lnSpc>
                <a:spcPts val="3250"/>
              </a:lnSpc>
            </a:pPr>
            <a:r>
              <a:rPr lang="en-US" sz="2562">
                <a:solidFill>
                  <a:srgbClr val="3257B8"/>
                </a:solidFill>
                <a:latin typeface="Roboto Slab"/>
                <a:ea typeface="Roboto Slab"/>
                <a:cs typeface="Roboto Slab"/>
                <a:sym typeface="Roboto Slab"/>
              </a:rPr>
              <a:t>Telnet</a:t>
            </a:r>
          </a:p>
        </p:txBody>
      </p:sp>
      <p:sp>
        <p:nvSpPr>
          <p:cNvPr name="TextBox 8" id="8"/>
          <p:cNvSpPr txBox="true"/>
          <p:nvPr/>
        </p:nvSpPr>
        <p:spPr>
          <a:xfrm rot="0">
            <a:off x="927050" y="2811066"/>
            <a:ext cx="7893844" cy="1781175"/>
          </a:xfrm>
          <a:prstGeom prst="rect">
            <a:avLst/>
          </a:prstGeom>
        </p:spPr>
        <p:txBody>
          <a:bodyPr anchor="t" rtlCol="false" tIns="0" lIns="0" bIns="0" rIns="0">
            <a:spAutoFit/>
          </a:bodyPr>
          <a:lstStyle/>
          <a:p>
            <a:pPr algn="l">
              <a:lnSpc>
                <a:spcPts val="3312"/>
              </a:lnSpc>
            </a:pPr>
            <a:r>
              <a:rPr lang="en-US" sz="2062">
                <a:solidFill>
                  <a:srgbClr val="15213F"/>
                </a:solidFill>
                <a:latin typeface="Roboto"/>
                <a:ea typeface="Roboto"/>
                <a:cs typeface="Roboto"/>
                <a:sym typeface="Roboto"/>
              </a:rPr>
              <a:t>Telnet, a networking protocol, allows users to connect to remote computers and interact with them remotely, using a text-based interface. It's often used for administrative tasks or accessing services on other machines.</a:t>
            </a:r>
          </a:p>
        </p:txBody>
      </p:sp>
      <p:sp>
        <p:nvSpPr>
          <p:cNvPr name="TextBox 9" id="9"/>
          <p:cNvSpPr txBox="true"/>
          <p:nvPr/>
        </p:nvSpPr>
        <p:spPr>
          <a:xfrm rot="0">
            <a:off x="9476631" y="2189560"/>
            <a:ext cx="3311129" cy="442466"/>
          </a:xfrm>
          <a:prstGeom prst="rect">
            <a:avLst/>
          </a:prstGeom>
        </p:spPr>
        <p:txBody>
          <a:bodyPr anchor="t" rtlCol="false" tIns="0" lIns="0" bIns="0" rIns="0">
            <a:spAutoFit/>
          </a:bodyPr>
          <a:lstStyle/>
          <a:p>
            <a:pPr algn="l">
              <a:lnSpc>
                <a:spcPts val="3250"/>
              </a:lnSpc>
            </a:pPr>
            <a:r>
              <a:rPr lang="en-US" sz="2562">
                <a:solidFill>
                  <a:srgbClr val="3257B8"/>
                </a:solidFill>
                <a:latin typeface="Roboto Slab"/>
                <a:ea typeface="Roboto Slab"/>
                <a:cs typeface="Roboto Slab"/>
                <a:sym typeface="Roboto Slab"/>
              </a:rPr>
              <a:t>Sample Session</a:t>
            </a:r>
          </a:p>
        </p:txBody>
      </p:sp>
      <p:grpSp>
        <p:nvGrpSpPr>
          <p:cNvPr name="Group 10" id="10"/>
          <p:cNvGrpSpPr/>
          <p:nvPr/>
        </p:nvGrpSpPr>
        <p:grpSpPr>
          <a:xfrm rot="0">
            <a:off x="9476631" y="2929979"/>
            <a:ext cx="7893844" cy="6331149"/>
            <a:chOff x="0" y="0"/>
            <a:chExt cx="10525125" cy="8441532"/>
          </a:xfrm>
        </p:grpSpPr>
        <p:sp>
          <p:nvSpPr>
            <p:cNvPr name="Freeform 11" id="11"/>
            <p:cNvSpPr/>
            <p:nvPr/>
          </p:nvSpPr>
          <p:spPr>
            <a:xfrm flipH="false" flipV="false" rot="0">
              <a:off x="0" y="0"/>
              <a:ext cx="10524999" cy="8441436"/>
            </a:xfrm>
            <a:custGeom>
              <a:avLst/>
              <a:gdLst/>
              <a:ahLst/>
              <a:cxnLst/>
              <a:rect r="r" b="b" t="t" l="l"/>
              <a:pathLst>
                <a:path h="8441436" w="10524999">
                  <a:moveTo>
                    <a:pt x="0" y="52959"/>
                  </a:moveTo>
                  <a:cubicBezTo>
                    <a:pt x="0" y="23749"/>
                    <a:pt x="23749" y="0"/>
                    <a:pt x="52959" y="0"/>
                  </a:cubicBezTo>
                  <a:lnTo>
                    <a:pt x="10472039" y="0"/>
                  </a:lnTo>
                  <a:cubicBezTo>
                    <a:pt x="10501376" y="0"/>
                    <a:pt x="10524999" y="23749"/>
                    <a:pt x="10524999" y="52959"/>
                  </a:cubicBezTo>
                  <a:lnTo>
                    <a:pt x="10524999" y="8388477"/>
                  </a:lnTo>
                  <a:cubicBezTo>
                    <a:pt x="10524999" y="8417814"/>
                    <a:pt x="10501249" y="8441436"/>
                    <a:pt x="10472039" y="8441436"/>
                  </a:cubicBezTo>
                  <a:lnTo>
                    <a:pt x="52959" y="8441436"/>
                  </a:lnTo>
                  <a:cubicBezTo>
                    <a:pt x="23622" y="8441436"/>
                    <a:pt x="0" y="8417687"/>
                    <a:pt x="0" y="8388477"/>
                  </a:cubicBezTo>
                  <a:close/>
                </a:path>
              </a:pathLst>
            </a:custGeom>
            <a:solidFill>
              <a:srgbClr val="D7DFF4"/>
            </a:solidFill>
          </p:spPr>
        </p:sp>
      </p:grpSp>
      <p:grpSp>
        <p:nvGrpSpPr>
          <p:cNvPr name="Group 12" id="12"/>
          <p:cNvGrpSpPr/>
          <p:nvPr/>
        </p:nvGrpSpPr>
        <p:grpSpPr>
          <a:xfrm rot="0">
            <a:off x="9463534" y="2929979"/>
            <a:ext cx="7920037" cy="6331149"/>
            <a:chOff x="0" y="0"/>
            <a:chExt cx="10560050" cy="8441532"/>
          </a:xfrm>
        </p:grpSpPr>
        <p:sp>
          <p:nvSpPr>
            <p:cNvPr name="Freeform 13" id="13"/>
            <p:cNvSpPr/>
            <p:nvPr/>
          </p:nvSpPr>
          <p:spPr>
            <a:xfrm flipH="false" flipV="false" rot="0">
              <a:off x="0" y="0"/>
              <a:ext cx="10560050" cy="8441436"/>
            </a:xfrm>
            <a:custGeom>
              <a:avLst/>
              <a:gdLst/>
              <a:ahLst/>
              <a:cxnLst/>
              <a:rect r="r" b="b" t="t" l="l"/>
              <a:pathLst>
                <a:path h="8441436" w="10560050">
                  <a:moveTo>
                    <a:pt x="0" y="52959"/>
                  </a:moveTo>
                  <a:cubicBezTo>
                    <a:pt x="0" y="23749"/>
                    <a:pt x="23749" y="0"/>
                    <a:pt x="52959" y="0"/>
                  </a:cubicBezTo>
                  <a:lnTo>
                    <a:pt x="10507091" y="0"/>
                  </a:lnTo>
                  <a:cubicBezTo>
                    <a:pt x="10536428" y="0"/>
                    <a:pt x="10560050" y="23749"/>
                    <a:pt x="10560050" y="52959"/>
                  </a:cubicBezTo>
                  <a:lnTo>
                    <a:pt x="10560050" y="8388477"/>
                  </a:lnTo>
                  <a:cubicBezTo>
                    <a:pt x="10560050" y="8417814"/>
                    <a:pt x="10536301" y="8441436"/>
                    <a:pt x="10507091" y="8441436"/>
                  </a:cubicBezTo>
                  <a:lnTo>
                    <a:pt x="52959" y="8441436"/>
                  </a:lnTo>
                  <a:cubicBezTo>
                    <a:pt x="23622" y="8441436"/>
                    <a:pt x="0" y="8417687"/>
                    <a:pt x="0" y="8388477"/>
                  </a:cubicBezTo>
                  <a:close/>
                </a:path>
              </a:pathLst>
            </a:custGeom>
            <a:solidFill>
              <a:srgbClr val="D7DFF4"/>
            </a:solidFill>
          </p:spPr>
        </p:sp>
      </p:grpSp>
      <p:sp>
        <p:nvSpPr>
          <p:cNvPr name="TextBox 14" id="14"/>
          <p:cNvSpPr txBox="true"/>
          <p:nvPr/>
        </p:nvSpPr>
        <p:spPr>
          <a:xfrm rot="0">
            <a:off x="9728299" y="3004691"/>
            <a:ext cx="7390508" cy="6057900"/>
          </a:xfrm>
          <a:prstGeom prst="rect">
            <a:avLst/>
          </a:prstGeom>
        </p:spPr>
        <p:txBody>
          <a:bodyPr anchor="t" rtlCol="false" tIns="0" lIns="0" bIns="0" rIns="0">
            <a:spAutoFit/>
          </a:bodyPr>
          <a:lstStyle/>
          <a:p>
            <a:pPr algn="l">
              <a:lnSpc>
                <a:spcPts val="3312"/>
              </a:lnSpc>
            </a:pPr>
            <a:r>
              <a:rPr lang="en-US" sz="2062">
                <a:solidFill>
                  <a:srgbClr val="15213F"/>
                </a:solidFill>
                <a:latin typeface="Consolas"/>
                <a:ea typeface="Consolas"/>
                <a:cs typeface="Consolas"/>
                <a:sym typeface="Consolas"/>
              </a:rPr>
              <a:t>user@host:~$ telnet www.example.com 80</a:t>
            </a:r>
          </a:p>
          <a:p>
            <a:pPr algn="l">
              <a:lnSpc>
                <a:spcPts val="3312"/>
              </a:lnSpc>
            </a:pPr>
            <a:r>
              <a:rPr lang="en-US" sz="2062">
                <a:solidFill>
                  <a:srgbClr val="15213F"/>
                </a:solidFill>
                <a:latin typeface="Consolas"/>
                <a:ea typeface="Consolas"/>
                <a:cs typeface="Consolas"/>
                <a:sym typeface="Consolas"/>
              </a:rPr>
              <a:t>Trying 192.168.1.1...</a:t>
            </a:r>
          </a:p>
          <a:p>
            <a:pPr algn="l">
              <a:lnSpc>
                <a:spcPts val="3312"/>
              </a:lnSpc>
            </a:pPr>
            <a:r>
              <a:rPr lang="en-US" sz="2062">
                <a:solidFill>
                  <a:srgbClr val="15213F"/>
                </a:solidFill>
                <a:latin typeface="Consolas"/>
                <a:ea typeface="Consolas"/>
                <a:cs typeface="Consolas"/>
                <a:sym typeface="Consolas"/>
              </a:rPr>
              <a:t>Connected to www.example.com.</a:t>
            </a:r>
          </a:p>
          <a:p>
            <a:pPr algn="l">
              <a:lnSpc>
                <a:spcPts val="3312"/>
              </a:lnSpc>
            </a:pPr>
            <a:r>
              <a:rPr lang="en-US" sz="2062">
                <a:solidFill>
                  <a:srgbClr val="15213F"/>
                </a:solidFill>
                <a:latin typeface="Consolas"/>
                <a:ea typeface="Consolas"/>
                <a:cs typeface="Consolas"/>
                <a:sym typeface="Consolas"/>
              </a:rPr>
              <a:t>Escape character is '^]'.</a:t>
            </a:r>
          </a:p>
          <a:p>
            <a:pPr algn="l">
              <a:lnSpc>
                <a:spcPts val="3312"/>
              </a:lnSpc>
            </a:pPr>
            <a:r>
              <a:rPr lang="en-US" sz="2062">
                <a:solidFill>
                  <a:srgbClr val="15213F"/>
                </a:solidFill>
                <a:latin typeface="Consolas"/>
                <a:ea typeface="Consolas"/>
                <a:cs typeface="Consolas"/>
                <a:sym typeface="Consolas"/>
              </a:rPr>
              <a:t>GET / HTTP/1.1</a:t>
            </a:r>
          </a:p>
          <a:p>
            <a:pPr algn="l">
              <a:lnSpc>
                <a:spcPts val="3312"/>
              </a:lnSpc>
            </a:pPr>
            <a:r>
              <a:rPr lang="en-US" sz="2062">
                <a:solidFill>
                  <a:srgbClr val="15213F"/>
                </a:solidFill>
                <a:latin typeface="Consolas"/>
                <a:ea typeface="Consolas"/>
                <a:cs typeface="Consolas"/>
                <a:sym typeface="Consolas"/>
              </a:rPr>
              <a:t>Host: www.example.com</a:t>
            </a:r>
          </a:p>
          <a:p>
            <a:pPr algn="l">
              <a:lnSpc>
                <a:spcPts val="3312"/>
              </a:lnSpc>
            </a:pPr>
          </a:p>
          <a:p>
            <a:pPr algn="l">
              <a:lnSpc>
                <a:spcPts val="3312"/>
              </a:lnSpc>
            </a:pPr>
            <a:r>
              <a:rPr lang="en-US" sz="2062">
                <a:solidFill>
                  <a:srgbClr val="15213F"/>
                </a:solidFill>
                <a:latin typeface="Consolas"/>
                <a:ea typeface="Consolas"/>
                <a:cs typeface="Consolas"/>
                <a:sym typeface="Consolas"/>
              </a:rPr>
              <a:t>HTTP/1.1 200 OK</a:t>
            </a:r>
          </a:p>
          <a:p>
            <a:pPr algn="l">
              <a:lnSpc>
                <a:spcPts val="3312"/>
              </a:lnSpc>
            </a:pPr>
            <a:r>
              <a:rPr lang="en-US" sz="2062">
                <a:solidFill>
                  <a:srgbClr val="15213F"/>
                </a:solidFill>
                <a:latin typeface="Consolas"/>
                <a:ea typeface="Consolas"/>
                <a:cs typeface="Consolas"/>
                <a:sym typeface="Consolas"/>
              </a:rPr>
              <a:t>Date: Mon, 23 Oct 2023 18:28:12 GMT</a:t>
            </a:r>
          </a:p>
          <a:p>
            <a:pPr algn="l">
              <a:lnSpc>
                <a:spcPts val="3312"/>
              </a:lnSpc>
            </a:pPr>
            <a:r>
              <a:rPr lang="en-US" sz="2062">
                <a:solidFill>
                  <a:srgbClr val="15213F"/>
                </a:solidFill>
                <a:latin typeface="Consolas"/>
                <a:ea typeface="Consolas"/>
                <a:cs typeface="Consolas"/>
                <a:sym typeface="Consolas"/>
              </a:rPr>
              <a:t>Server: Apache/2.4.53 (Ubuntu)</a:t>
            </a:r>
          </a:p>
          <a:p>
            <a:pPr algn="l">
              <a:lnSpc>
                <a:spcPts val="3312"/>
              </a:lnSpc>
            </a:pPr>
            <a:r>
              <a:rPr lang="en-US" sz="2062">
                <a:solidFill>
                  <a:srgbClr val="15213F"/>
                </a:solidFill>
                <a:latin typeface="Consolas"/>
                <a:ea typeface="Consolas"/>
                <a:cs typeface="Consolas"/>
                <a:sym typeface="Consolas"/>
              </a:rPr>
              <a:t>Content-Length: 127</a:t>
            </a:r>
          </a:p>
          <a:p>
            <a:pPr algn="l">
              <a:lnSpc>
                <a:spcPts val="3312"/>
              </a:lnSpc>
            </a:pPr>
            <a:r>
              <a:rPr lang="en-US" sz="2062">
                <a:solidFill>
                  <a:srgbClr val="15213F"/>
                </a:solidFill>
                <a:latin typeface="Consolas"/>
                <a:ea typeface="Consolas"/>
                <a:cs typeface="Consolas"/>
                <a:sym typeface="Consolas"/>
              </a:rPr>
              <a:t>Content-Type: text/html; charset=UTF-8</a:t>
            </a:r>
          </a:p>
          <a:p>
            <a:pPr algn="l">
              <a:lnSpc>
                <a:spcPts val="3312"/>
              </a:lnSpc>
            </a:pPr>
            <a:r>
              <a:rPr lang="en-US" sz="2062">
                <a:solidFill>
                  <a:srgbClr val="15213F"/>
                </a:solidFill>
                <a:latin typeface="Consolas"/>
                <a:ea typeface="Consolas"/>
                <a:cs typeface="Consolas"/>
                <a:sym typeface="Consolas"/>
              </a:rPr>
              <a:t>...</a:t>
            </a:r>
          </a:p>
          <a:p>
            <a:pPr algn="l">
              <a:lnSpc>
                <a:spcPts val="3312"/>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992238" y="2702272"/>
            <a:ext cx="10560992" cy="905024"/>
          </a:xfrm>
          <a:prstGeom prst="rect">
            <a:avLst/>
          </a:prstGeom>
        </p:spPr>
        <p:txBody>
          <a:bodyPr anchor="t" rtlCol="false" tIns="0" lIns="0" bIns="0" rIns="0">
            <a:spAutoFit/>
          </a:bodyPr>
          <a:lstStyle/>
          <a:p>
            <a:pPr algn="l">
              <a:lnSpc>
                <a:spcPts val="6937"/>
              </a:lnSpc>
            </a:pPr>
            <a:r>
              <a:rPr lang="en-US" sz="5562">
                <a:solidFill>
                  <a:srgbClr val="3257B8"/>
                </a:solidFill>
                <a:latin typeface="Roboto Slab"/>
                <a:ea typeface="Roboto Slab"/>
                <a:cs typeface="Roboto Slab"/>
                <a:sym typeface="Roboto Slab"/>
              </a:rPr>
              <a:t>Web Browsers and Web Servers</a:t>
            </a:r>
          </a:p>
        </p:txBody>
      </p:sp>
      <p:sp>
        <p:nvSpPr>
          <p:cNvPr name="TextBox 7" id="7"/>
          <p:cNvSpPr txBox="true"/>
          <p:nvPr/>
        </p:nvSpPr>
        <p:spPr>
          <a:xfrm rot="0">
            <a:off x="992238" y="4296966"/>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Web Browsers</a:t>
            </a:r>
          </a:p>
        </p:txBody>
      </p:sp>
      <p:sp>
        <p:nvSpPr>
          <p:cNvPr name="TextBox 8" id="8"/>
          <p:cNvSpPr txBox="true"/>
          <p:nvPr/>
        </p:nvSpPr>
        <p:spPr>
          <a:xfrm rot="0">
            <a:off x="992238" y="4947196"/>
            <a:ext cx="7805886" cy="2363391"/>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Web browsers, like Chrome, Firefox, and Safari, act as the user interface for accessing the WWW. They receive and interpret HTML code from servers and present the content visually. They also handle user interactions, such as form submissions and navigation.</a:t>
            </a:r>
          </a:p>
        </p:txBody>
      </p:sp>
      <p:sp>
        <p:nvSpPr>
          <p:cNvPr name="TextBox 9" id="9"/>
          <p:cNvSpPr txBox="true"/>
          <p:nvPr/>
        </p:nvSpPr>
        <p:spPr>
          <a:xfrm rot="0">
            <a:off x="9499401" y="4296966"/>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Web Servers</a:t>
            </a:r>
          </a:p>
        </p:txBody>
      </p:sp>
      <p:sp>
        <p:nvSpPr>
          <p:cNvPr name="TextBox 10" id="10"/>
          <p:cNvSpPr txBox="true"/>
          <p:nvPr/>
        </p:nvSpPr>
        <p:spPr>
          <a:xfrm rot="0">
            <a:off x="9499401" y="4947196"/>
            <a:ext cx="7805886" cy="1909762"/>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Web servers, like Apache and Nginx, are responsible for storing and delivering web pages. They respond to requests from browsers, providing the requested content and ensuring the smooth functioning of websites.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896094" y="1095821"/>
            <a:ext cx="9637811" cy="1619250"/>
          </a:xfrm>
          <a:prstGeom prst="rect">
            <a:avLst/>
          </a:prstGeom>
        </p:spPr>
        <p:txBody>
          <a:bodyPr anchor="t" rtlCol="false" tIns="0" lIns="0" bIns="0" rIns="0">
            <a:spAutoFit/>
          </a:bodyPr>
          <a:lstStyle/>
          <a:p>
            <a:pPr algn="l">
              <a:lnSpc>
                <a:spcPts val="6249"/>
              </a:lnSpc>
            </a:pPr>
            <a:r>
              <a:rPr lang="en-US" sz="4999">
                <a:solidFill>
                  <a:srgbClr val="3257B8"/>
                </a:solidFill>
                <a:latin typeface="Roboto Slab"/>
                <a:ea typeface="Roboto Slab"/>
                <a:cs typeface="Roboto Slab"/>
                <a:sym typeface="Roboto Slab"/>
              </a:rPr>
              <a:t>Web Sites, Web Addresses, and Web Pages</a:t>
            </a:r>
          </a:p>
        </p:txBody>
      </p:sp>
      <p:grpSp>
        <p:nvGrpSpPr>
          <p:cNvPr name="Group 9" id="9"/>
          <p:cNvGrpSpPr/>
          <p:nvPr/>
        </p:nvGrpSpPr>
        <p:grpSpPr>
          <a:xfrm rot="0">
            <a:off x="896094" y="3099047"/>
            <a:ext cx="4690914" cy="3932485"/>
            <a:chOff x="0" y="0"/>
            <a:chExt cx="6254552" cy="5243313"/>
          </a:xfrm>
        </p:grpSpPr>
        <p:sp>
          <p:nvSpPr>
            <p:cNvPr name="Freeform 10" id="10"/>
            <p:cNvSpPr/>
            <p:nvPr/>
          </p:nvSpPr>
          <p:spPr>
            <a:xfrm flipH="false" flipV="false" rot="0">
              <a:off x="0" y="0"/>
              <a:ext cx="6254496" cy="5243322"/>
            </a:xfrm>
            <a:custGeom>
              <a:avLst/>
              <a:gdLst/>
              <a:ahLst/>
              <a:cxnLst/>
              <a:rect r="r" b="b" t="t" l="l"/>
              <a:pathLst>
                <a:path h="5243322" w="6254496">
                  <a:moveTo>
                    <a:pt x="0" y="51181"/>
                  </a:moveTo>
                  <a:cubicBezTo>
                    <a:pt x="0" y="22987"/>
                    <a:pt x="22987" y="0"/>
                    <a:pt x="51181" y="0"/>
                  </a:cubicBezTo>
                  <a:lnTo>
                    <a:pt x="6203315" y="0"/>
                  </a:lnTo>
                  <a:cubicBezTo>
                    <a:pt x="6231636" y="0"/>
                    <a:pt x="6254496" y="22987"/>
                    <a:pt x="6254496" y="51181"/>
                  </a:cubicBezTo>
                  <a:lnTo>
                    <a:pt x="6254496" y="5192141"/>
                  </a:lnTo>
                  <a:cubicBezTo>
                    <a:pt x="6254496" y="5220462"/>
                    <a:pt x="6231509" y="5243322"/>
                    <a:pt x="6203315" y="5243322"/>
                  </a:cubicBezTo>
                  <a:lnTo>
                    <a:pt x="51181" y="5243322"/>
                  </a:lnTo>
                  <a:cubicBezTo>
                    <a:pt x="22860" y="5243322"/>
                    <a:pt x="0" y="5220335"/>
                    <a:pt x="0" y="5192141"/>
                  </a:cubicBezTo>
                  <a:close/>
                </a:path>
              </a:pathLst>
            </a:custGeom>
            <a:solidFill>
              <a:srgbClr val="E9ECF2"/>
            </a:solidFill>
          </p:spPr>
        </p:sp>
      </p:grpSp>
      <p:sp>
        <p:nvSpPr>
          <p:cNvPr name="TextBox 11" id="11"/>
          <p:cNvSpPr txBox="true"/>
          <p:nvPr/>
        </p:nvSpPr>
        <p:spPr>
          <a:xfrm rot="0">
            <a:off x="1152079" y="3345507"/>
            <a:ext cx="3200400" cy="409426"/>
          </a:xfrm>
          <a:prstGeom prst="rect">
            <a:avLst/>
          </a:prstGeom>
        </p:spPr>
        <p:txBody>
          <a:bodyPr anchor="t" rtlCol="false" tIns="0" lIns="0" bIns="0" rIns="0">
            <a:spAutoFit/>
          </a:bodyPr>
          <a:lstStyle/>
          <a:p>
            <a:pPr algn="l">
              <a:lnSpc>
                <a:spcPts val="3124"/>
              </a:lnSpc>
            </a:pPr>
            <a:r>
              <a:rPr lang="en-US" sz="2499">
                <a:solidFill>
                  <a:srgbClr val="15213F"/>
                </a:solidFill>
                <a:latin typeface="Roboto Slab"/>
                <a:ea typeface="Roboto Slab"/>
                <a:cs typeface="Roboto Slab"/>
                <a:sym typeface="Roboto Slab"/>
              </a:rPr>
              <a:t>Web Sites</a:t>
            </a:r>
          </a:p>
        </p:txBody>
      </p:sp>
      <p:sp>
        <p:nvSpPr>
          <p:cNvPr name="TextBox 12" id="12"/>
          <p:cNvSpPr txBox="true"/>
          <p:nvPr/>
        </p:nvSpPr>
        <p:spPr>
          <a:xfrm rot="0">
            <a:off x="1152079" y="3822799"/>
            <a:ext cx="4178945" cy="2952750"/>
          </a:xfrm>
          <a:prstGeom prst="rect">
            <a:avLst/>
          </a:prstGeom>
        </p:spPr>
        <p:txBody>
          <a:bodyPr anchor="t" rtlCol="false" tIns="0" lIns="0" bIns="0" rIns="0">
            <a:spAutoFit/>
          </a:bodyPr>
          <a:lstStyle/>
          <a:p>
            <a:pPr algn="l">
              <a:lnSpc>
                <a:spcPts val="3187"/>
              </a:lnSpc>
            </a:pPr>
            <a:r>
              <a:rPr lang="en-US" sz="2000">
                <a:solidFill>
                  <a:srgbClr val="15213F"/>
                </a:solidFill>
                <a:latin typeface="Roboto"/>
                <a:ea typeface="Roboto"/>
                <a:cs typeface="Roboto"/>
                <a:sym typeface="Roboto"/>
              </a:rPr>
              <a:t>A website is a collection of interconnected web pages, typically organized around a specific theme or purpose. Websites can be informational, commercial, or social, providing various content and services to users.</a:t>
            </a:r>
          </a:p>
        </p:txBody>
      </p:sp>
      <p:grpSp>
        <p:nvGrpSpPr>
          <p:cNvPr name="Group 13" id="13"/>
          <p:cNvGrpSpPr/>
          <p:nvPr/>
        </p:nvGrpSpPr>
        <p:grpSpPr>
          <a:xfrm rot="0">
            <a:off x="5842992" y="3099047"/>
            <a:ext cx="4690914" cy="3932485"/>
            <a:chOff x="0" y="0"/>
            <a:chExt cx="6254552" cy="5243313"/>
          </a:xfrm>
        </p:grpSpPr>
        <p:sp>
          <p:nvSpPr>
            <p:cNvPr name="Freeform 14" id="14"/>
            <p:cNvSpPr/>
            <p:nvPr/>
          </p:nvSpPr>
          <p:spPr>
            <a:xfrm flipH="false" flipV="false" rot="0">
              <a:off x="0" y="0"/>
              <a:ext cx="6254496" cy="5243322"/>
            </a:xfrm>
            <a:custGeom>
              <a:avLst/>
              <a:gdLst/>
              <a:ahLst/>
              <a:cxnLst/>
              <a:rect r="r" b="b" t="t" l="l"/>
              <a:pathLst>
                <a:path h="5243322" w="6254496">
                  <a:moveTo>
                    <a:pt x="0" y="51181"/>
                  </a:moveTo>
                  <a:cubicBezTo>
                    <a:pt x="0" y="22987"/>
                    <a:pt x="22987" y="0"/>
                    <a:pt x="51181" y="0"/>
                  </a:cubicBezTo>
                  <a:lnTo>
                    <a:pt x="6203315" y="0"/>
                  </a:lnTo>
                  <a:cubicBezTo>
                    <a:pt x="6231636" y="0"/>
                    <a:pt x="6254496" y="22987"/>
                    <a:pt x="6254496" y="51181"/>
                  </a:cubicBezTo>
                  <a:lnTo>
                    <a:pt x="6254496" y="5192141"/>
                  </a:lnTo>
                  <a:cubicBezTo>
                    <a:pt x="6254496" y="5220462"/>
                    <a:pt x="6231509" y="5243322"/>
                    <a:pt x="6203315" y="5243322"/>
                  </a:cubicBezTo>
                  <a:lnTo>
                    <a:pt x="51181" y="5243322"/>
                  </a:lnTo>
                  <a:cubicBezTo>
                    <a:pt x="22860" y="5243322"/>
                    <a:pt x="0" y="5220335"/>
                    <a:pt x="0" y="5192141"/>
                  </a:cubicBezTo>
                  <a:close/>
                </a:path>
              </a:pathLst>
            </a:custGeom>
            <a:solidFill>
              <a:srgbClr val="E9ECF2"/>
            </a:solidFill>
          </p:spPr>
        </p:sp>
      </p:grpSp>
      <p:sp>
        <p:nvSpPr>
          <p:cNvPr name="TextBox 15" id="15"/>
          <p:cNvSpPr txBox="true"/>
          <p:nvPr/>
        </p:nvSpPr>
        <p:spPr>
          <a:xfrm rot="0">
            <a:off x="6098976" y="3345507"/>
            <a:ext cx="3200400" cy="409426"/>
          </a:xfrm>
          <a:prstGeom prst="rect">
            <a:avLst/>
          </a:prstGeom>
        </p:spPr>
        <p:txBody>
          <a:bodyPr anchor="t" rtlCol="false" tIns="0" lIns="0" bIns="0" rIns="0">
            <a:spAutoFit/>
          </a:bodyPr>
          <a:lstStyle/>
          <a:p>
            <a:pPr algn="l">
              <a:lnSpc>
                <a:spcPts val="3124"/>
              </a:lnSpc>
            </a:pPr>
            <a:r>
              <a:rPr lang="en-US" sz="2499">
                <a:solidFill>
                  <a:srgbClr val="15213F"/>
                </a:solidFill>
                <a:latin typeface="Roboto Slab"/>
                <a:ea typeface="Roboto Slab"/>
                <a:cs typeface="Roboto Slab"/>
                <a:sym typeface="Roboto Slab"/>
              </a:rPr>
              <a:t>Web Addresses</a:t>
            </a:r>
          </a:p>
        </p:txBody>
      </p:sp>
      <p:sp>
        <p:nvSpPr>
          <p:cNvPr name="TextBox 16" id="16"/>
          <p:cNvSpPr txBox="true"/>
          <p:nvPr/>
        </p:nvSpPr>
        <p:spPr>
          <a:xfrm rot="0">
            <a:off x="6098976" y="3822799"/>
            <a:ext cx="4178945" cy="2133600"/>
          </a:xfrm>
          <a:prstGeom prst="rect">
            <a:avLst/>
          </a:prstGeom>
        </p:spPr>
        <p:txBody>
          <a:bodyPr anchor="t" rtlCol="false" tIns="0" lIns="0" bIns="0" rIns="0">
            <a:spAutoFit/>
          </a:bodyPr>
          <a:lstStyle/>
          <a:p>
            <a:pPr algn="l">
              <a:lnSpc>
                <a:spcPts val="3187"/>
              </a:lnSpc>
            </a:pPr>
            <a:r>
              <a:rPr lang="en-US" sz="2000">
                <a:solidFill>
                  <a:srgbClr val="15213F"/>
                </a:solidFill>
                <a:latin typeface="Roboto"/>
                <a:ea typeface="Roboto"/>
                <a:cs typeface="Roboto"/>
                <a:sym typeface="Roboto"/>
              </a:rPr>
              <a:t>Web addresses, or URLs (Uniform Resource Locators), are unique identifiers for web pages. They tell web browsers where to find specific content on the internet.</a:t>
            </a:r>
          </a:p>
        </p:txBody>
      </p:sp>
      <p:grpSp>
        <p:nvGrpSpPr>
          <p:cNvPr name="Group 17" id="17"/>
          <p:cNvGrpSpPr/>
          <p:nvPr/>
        </p:nvGrpSpPr>
        <p:grpSpPr>
          <a:xfrm rot="0">
            <a:off x="896094" y="7287517"/>
            <a:ext cx="9637811" cy="1884610"/>
            <a:chOff x="0" y="0"/>
            <a:chExt cx="12850415" cy="2512813"/>
          </a:xfrm>
        </p:grpSpPr>
        <p:sp>
          <p:nvSpPr>
            <p:cNvPr name="Freeform 18" id="18"/>
            <p:cNvSpPr/>
            <p:nvPr/>
          </p:nvSpPr>
          <p:spPr>
            <a:xfrm flipH="false" flipV="false" rot="0">
              <a:off x="0" y="0"/>
              <a:ext cx="12850368" cy="2512822"/>
            </a:xfrm>
            <a:custGeom>
              <a:avLst/>
              <a:gdLst/>
              <a:ahLst/>
              <a:cxnLst/>
              <a:rect r="r" b="b" t="t" l="l"/>
              <a:pathLst>
                <a:path h="2512822" w="12850368">
                  <a:moveTo>
                    <a:pt x="0" y="51181"/>
                  </a:moveTo>
                  <a:cubicBezTo>
                    <a:pt x="0" y="22987"/>
                    <a:pt x="22987" y="0"/>
                    <a:pt x="51181" y="0"/>
                  </a:cubicBezTo>
                  <a:lnTo>
                    <a:pt x="12799187" y="0"/>
                  </a:lnTo>
                  <a:cubicBezTo>
                    <a:pt x="12827508" y="0"/>
                    <a:pt x="12850368" y="22987"/>
                    <a:pt x="12850368" y="51181"/>
                  </a:cubicBezTo>
                  <a:lnTo>
                    <a:pt x="12850368" y="2461641"/>
                  </a:lnTo>
                  <a:cubicBezTo>
                    <a:pt x="12850368" y="2489962"/>
                    <a:pt x="12827381" y="2512822"/>
                    <a:pt x="12799187" y="2512822"/>
                  </a:cubicBezTo>
                  <a:lnTo>
                    <a:pt x="51181" y="2512822"/>
                  </a:lnTo>
                  <a:cubicBezTo>
                    <a:pt x="22860" y="2512822"/>
                    <a:pt x="0" y="2489835"/>
                    <a:pt x="0" y="2461641"/>
                  </a:cubicBezTo>
                  <a:close/>
                </a:path>
              </a:pathLst>
            </a:custGeom>
            <a:solidFill>
              <a:srgbClr val="E9ECF2"/>
            </a:solidFill>
          </p:spPr>
        </p:sp>
      </p:grpSp>
      <p:sp>
        <p:nvSpPr>
          <p:cNvPr name="TextBox 19" id="19"/>
          <p:cNvSpPr txBox="true"/>
          <p:nvPr/>
        </p:nvSpPr>
        <p:spPr>
          <a:xfrm rot="0">
            <a:off x="1152079" y="7533977"/>
            <a:ext cx="3200400" cy="409426"/>
          </a:xfrm>
          <a:prstGeom prst="rect">
            <a:avLst/>
          </a:prstGeom>
        </p:spPr>
        <p:txBody>
          <a:bodyPr anchor="t" rtlCol="false" tIns="0" lIns="0" bIns="0" rIns="0">
            <a:spAutoFit/>
          </a:bodyPr>
          <a:lstStyle/>
          <a:p>
            <a:pPr algn="l">
              <a:lnSpc>
                <a:spcPts val="3124"/>
              </a:lnSpc>
            </a:pPr>
            <a:r>
              <a:rPr lang="en-US" sz="2499">
                <a:solidFill>
                  <a:srgbClr val="15213F"/>
                </a:solidFill>
                <a:latin typeface="Roboto Slab"/>
                <a:ea typeface="Roboto Slab"/>
                <a:cs typeface="Roboto Slab"/>
                <a:sym typeface="Roboto Slab"/>
              </a:rPr>
              <a:t>Web Pages</a:t>
            </a:r>
          </a:p>
        </p:txBody>
      </p:sp>
      <p:sp>
        <p:nvSpPr>
          <p:cNvPr name="TextBox 20" id="20"/>
          <p:cNvSpPr txBox="true"/>
          <p:nvPr/>
        </p:nvSpPr>
        <p:spPr>
          <a:xfrm rot="0">
            <a:off x="1152079" y="8011269"/>
            <a:ext cx="9125842" cy="904875"/>
          </a:xfrm>
          <a:prstGeom prst="rect">
            <a:avLst/>
          </a:prstGeom>
        </p:spPr>
        <p:txBody>
          <a:bodyPr anchor="t" rtlCol="false" tIns="0" lIns="0" bIns="0" rIns="0">
            <a:spAutoFit/>
          </a:bodyPr>
          <a:lstStyle/>
          <a:p>
            <a:pPr algn="l">
              <a:lnSpc>
                <a:spcPts val="3187"/>
              </a:lnSpc>
            </a:pPr>
            <a:r>
              <a:rPr lang="en-US" sz="2000">
                <a:solidFill>
                  <a:srgbClr val="15213F"/>
                </a:solidFill>
                <a:latin typeface="Roboto"/>
                <a:ea typeface="Roboto"/>
                <a:cs typeface="Roboto"/>
                <a:sym typeface="Roboto"/>
              </a:rPr>
              <a:t>Web pages are individual documents that make up a website. They're typically written in HTML and contain text, images, videos, and other multimedia content.</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992238" y="2929086"/>
            <a:ext cx="8549282" cy="905024"/>
          </a:xfrm>
          <a:prstGeom prst="rect">
            <a:avLst/>
          </a:prstGeom>
        </p:spPr>
        <p:txBody>
          <a:bodyPr anchor="t" rtlCol="false" tIns="0" lIns="0" bIns="0" rIns="0">
            <a:spAutoFit/>
          </a:bodyPr>
          <a:lstStyle/>
          <a:p>
            <a:pPr algn="l">
              <a:lnSpc>
                <a:spcPts val="6937"/>
              </a:lnSpc>
            </a:pPr>
            <a:r>
              <a:rPr lang="en-US" sz="5562">
                <a:solidFill>
                  <a:srgbClr val="3257B8"/>
                </a:solidFill>
                <a:latin typeface="Roboto Slab"/>
                <a:ea typeface="Roboto Slab"/>
                <a:cs typeface="Roboto Slab"/>
                <a:sym typeface="Roboto Slab"/>
              </a:rPr>
              <a:t>URLs and Domain Names</a:t>
            </a:r>
          </a:p>
        </p:txBody>
      </p:sp>
      <p:sp>
        <p:nvSpPr>
          <p:cNvPr name="TextBox 7" id="7"/>
          <p:cNvSpPr txBox="true"/>
          <p:nvPr/>
        </p:nvSpPr>
        <p:spPr>
          <a:xfrm rot="0">
            <a:off x="992238" y="4523780"/>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URLs</a:t>
            </a:r>
          </a:p>
        </p:txBody>
      </p:sp>
      <p:sp>
        <p:nvSpPr>
          <p:cNvPr name="TextBox 8" id="8"/>
          <p:cNvSpPr txBox="true"/>
          <p:nvPr/>
        </p:nvSpPr>
        <p:spPr>
          <a:xfrm rot="0">
            <a:off x="992238" y="5174010"/>
            <a:ext cx="7805886" cy="1456135"/>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URLs, or Uniform Resource Locators, are the addresses used to access resources on the WWW. They contain information like the protocol, domain name, path, and query parameters.</a:t>
            </a:r>
          </a:p>
        </p:txBody>
      </p:sp>
      <p:sp>
        <p:nvSpPr>
          <p:cNvPr name="TextBox 9" id="9"/>
          <p:cNvSpPr txBox="true"/>
          <p:nvPr/>
        </p:nvSpPr>
        <p:spPr>
          <a:xfrm rot="0">
            <a:off x="9499401" y="4523780"/>
            <a:ext cx="3544044" cy="461962"/>
          </a:xfrm>
          <a:prstGeom prst="rect">
            <a:avLst/>
          </a:prstGeom>
        </p:spPr>
        <p:txBody>
          <a:bodyPr anchor="t" rtlCol="false" tIns="0" lIns="0" bIns="0" rIns="0">
            <a:spAutoFit/>
          </a:bodyPr>
          <a:lstStyle/>
          <a:p>
            <a:pPr algn="l">
              <a:lnSpc>
                <a:spcPts val="3437"/>
              </a:lnSpc>
            </a:pPr>
            <a:r>
              <a:rPr lang="en-US" sz="2750">
                <a:solidFill>
                  <a:srgbClr val="3257B8"/>
                </a:solidFill>
                <a:latin typeface="Roboto Slab"/>
                <a:ea typeface="Roboto Slab"/>
                <a:cs typeface="Roboto Slab"/>
                <a:sym typeface="Roboto Slab"/>
              </a:rPr>
              <a:t>Domain Names</a:t>
            </a:r>
          </a:p>
        </p:txBody>
      </p:sp>
      <p:sp>
        <p:nvSpPr>
          <p:cNvPr name="TextBox 10" id="10"/>
          <p:cNvSpPr txBox="true"/>
          <p:nvPr/>
        </p:nvSpPr>
        <p:spPr>
          <a:xfrm rot="0">
            <a:off x="9499401" y="5174010"/>
            <a:ext cx="7805886" cy="1909762"/>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Domain names are user-friendly representations of IP addresses. They're the part of the URL that's easy to remember and identify a specific website, such as 'google.com' or 'facebook.com'.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92238" y="2078534"/>
            <a:ext cx="7187952" cy="905024"/>
          </a:xfrm>
          <a:prstGeom prst="rect">
            <a:avLst/>
          </a:prstGeom>
        </p:spPr>
        <p:txBody>
          <a:bodyPr anchor="t" rtlCol="false" tIns="0" lIns="0" bIns="0" rIns="0">
            <a:spAutoFit/>
          </a:bodyPr>
          <a:lstStyle/>
          <a:p>
            <a:pPr algn="l">
              <a:lnSpc>
                <a:spcPts val="6937"/>
              </a:lnSpc>
            </a:pPr>
            <a:r>
              <a:rPr lang="en-US" sz="5562">
                <a:solidFill>
                  <a:srgbClr val="3257B8"/>
                </a:solidFill>
                <a:latin typeface="Roboto Slab"/>
                <a:ea typeface="Roboto Slab"/>
                <a:cs typeface="Roboto Slab"/>
                <a:sym typeface="Roboto Slab"/>
              </a:rPr>
              <a:t>DNS and DNS Servers</a:t>
            </a:r>
          </a:p>
        </p:txBody>
      </p:sp>
      <p:sp>
        <p:nvSpPr>
          <p:cNvPr name="Freeform 9" id="9" descr="preencoded.png"/>
          <p:cNvSpPr/>
          <p:nvPr/>
        </p:nvSpPr>
        <p:spPr>
          <a:xfrm flipH="false" flipV="false" rot="0">
            <a:off x="805198" y="4046636"/>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5"/>
            <a:stretch>
              <a:fillRect l="0" t="0" r="0" b="0"/>
            </a:stretch>
          </a:blipFill>
        </p:spPr>
      </p:sp>
      <p:sp>
        <p:nvSpPr>
          <p:cNvPr name="TextBox 10" id="10"/>
          <p:cNvSpPr txBox="true"/>
          <p:nvPr/>
        </p:nvSpPr>
        <p:spPr>
          <a:xfrm rot="0">
            <a:off x="805198" y="4902994"/>
            <a:ext cx="3544044" cy="461962"/>
          </a:xfrm>
          <a:prstGeom prst="rect">
            <a:avLst/>
          </a:prstGeom>
        </p:spPr>
        <p:txBody>
          <a:bodyPr anchor="t" rtlCol="false" tIns="0" lIns="0" bIns="0" rIns="0">
            <a:spAutoFit/>
          </a:bodyPr>
          <a:lstStyle/>
          <a:p>
            <a:pPr algn="l">
              <a:lnSpc>
                <a:spcPts val="3437"/>
              </a:lnSpc>
            </a:pPr>
            <a:r>
              <a:rPr lang="en-US" sz="2750">
                <a:solidFill>
                  <a:srgbClr val="15213F"/>
                </a:solidFill>
                <a:latin typeface="Roboto Slab"/>
                <a:ea typeface="Roboto Slab"/>
                <a:cs typeface="Roboto Slab"/>
                <a:sym typeface="Roboto Slab"/>
              </a:rPr>
              <a:t>DNS</a:t>
            </a:r>
          </a:p>
        </p:txBody>
      </p:sp>
      <p:sp>
        <p:nvSpPr>
          <p:cNvPr name="TextBox 11" id="11"/>
          <p:cNvSpPr txBox="true"/>
          <p:nvPr/>
        </p:nvSpPr>
        <p:spPr>
          <a:xfrm rot="0">
            <a:off x="805198" y="5826026"/>
            <a:ext cx="4510088" cy="2363391"/>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The Domain Name System (DNS) acts as the phonebook for the internet, translating human-readable domain names into machine-readable IP addresses.</a:t>
            </a:r>
          </a:p>
        </p:txBody>
      </p:sp>
      <p:sp>
        <p:nvSpPr>
          <p:cNvPr name="Freeform 12" id="12" descr="preencoded.png"/>
          <p:cNvSpPr/>
          <p:nvPr/>
        </p:nvSpPr>
        <p:spPr>
          <a:xfrm flipH="false" flipV="false" rot="0">
            <a:off x="5927526" y="3408760"/>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sp>
        <p:nvSpPr>
          <p:cNvPr name="TextBox 13" id="13"/>
          <p:cNvSpPr txBox="true"/>
          <p:nvPr/>
        </p:nvSpPr>
        <p:spPr>
          <a:xfrm rot="0">
            <a:off x="5927526" y="4381946"/>
            <a:ext cx="3544044" cy="461962"/>
          </a:xfrm>
          <a:prstGeom prst="rect">
            <a:avLst/>
          </a:prstGeom>
        </p:spPr>
        <p:txBody>
          <a:bodyPr anchor="t" rtlCol="false" tIns="0" lIns="0" bIns="0" rIns="0">
            <a:spAutoFit/>
          </a:bodyPr>
          <a:lstStyle/>
          <a:p>
            <a:pPr algn="l">
              <a:lnSpc>
                <a:spcPts val="3437"/>
              </a:lnSpc>
            </a:pPr>
            <a:r>
              <a:rPr lang="en-US" sz="2750">
                <a:solidFill>
                  <a:srgbClr val="15213F"/>
                </a:solidFill>
                <a:latin typeface="Roboto Slab"/>
                <a:ea typeface="Roboto Slab"/>
                <a:cs typeface="Roboto Slab"/>
                <a:sym typeface="Roboto Slab"/>
              </a:rPr>
              <a:t>DNS Servers</a:t>
            </a:r>
          </a:p>
        </p:txBody>
      </p:sp>
      <p:sp>
        <p:nvSpPr>
          <p:cNvPr name="TextBox 14" id="14"/>
          <p:cNvSpPr txBox="true"/>
          <p:nvPr/>
        </p:nvSpPr>
        <p:spPr>
          <a:xfrm rot="0">
            <a:off x="5927526" y="4918770"/>
            <a:ext cx="4510236" cy="3270647"/>
          </a:xfrm>
          <a:prstGeom prst="rect">
            <a:avLst/>
          </a:prstGeom>
        </p:spPr>
        <p:txBody>
          <a:bodyPr anchor="t" rtlCol="false" tIns="0" lIns="0" bIns="0" rIns="0">
            <a:spAutoFit/>
          </a:bodyPr>
          <a:lstStyle/>
          <a:p>
            <a:pPr algn="l">
              <a:lnSpc>
                <a:spcPts val="3562"/>
              </a:lnSpc>
            </a:pPr>
            <a:r>
              <a:rPr lang="en-US" sz="2187">
                <a:solidFill>
                  <a:srgbClr val="15213F"/>
                </a:solidFill>
                <a:latin typeface="Roboto"/>
                <a:ea typeface="Roboto"/>
                <a:cs typeface="Roboto"/>
                <a:sym typeface="Roboto"/>
              </a:rPr>
              <a:t>DNS servers are responsible for storing and providing domain name resolutions. When a browser requests a website, the DNS server looks up the corresponding IP address and directs the browser to the correct server.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TextBox 6" id="6"/>
          <p:cNvSpPr txBox="true"/>
          <p:nvPr/>
        </p:nvSpPr>
        <p:spPr>
          <a:xfrm rot="0">
            <a:off x="762149" y="1269652"/>
            <a:ext cx="13011447" cy="709017"/>
          </a:xfrm>
          <a:prstGeom prst="rect">
            <a:avLst/>
          </a:prstGeom>
        </p:spPr>
        <p:txBody>
          <a:bodyPr anchor="t" rtlCol="false" tIns="0" lIns="0" bIns="0" rIns="0">
            <a:spAutoFit/>
          </a:bodyPr>
          <a:lstStyle/>
          <a:p>
            <a:pPr algn="l">
              <a:lnSpc>
                <a:spcPts val="5312"/>
              </a:lnSpc>
            </a:pPr>
            <a:r>
              <a:rPr lang="en-US" sz="4250">
                <a:solidFill>
                  <a:srgbClr val="3257B8"/>
                </a:solidFill>
                <a:latin typeface="Roboto Slab"/>
                <a:ea typeface="Roboto Slab"/>
                <a:cs typeface="Roboto Slab"/>
                <a:sym typeface="Roboto Slab"/>
              </a:rPr>
              <a:t>Web Page Development: The Languages of the Web</a:t>
            </a:r>
          </a:p>
        </p:txBody>
      </p:sp>
      <p:sp>
        <p:nvSpPr>
          <p:cNvPr name="Freeform 7" id="7" descr="preencoded.png"/>
          <p:cNvSpPr/>
          <p:nvPr/>
        </p:nvSpPr>
        <p:spPr>
          <a:xfrm flipH="false" flipV="false" rot="0">
            <a:off x="3915816" y="2414141"/>
            <a:ext cx="2074366" cy="1602879"/>
          </a:xfrm>
          <a:custGeom>
            <a:avLst/>
            <a:gdLst/>
            <a:ahLst/>
            <a:cxnLst/>
            <a:rect r="r" b="b" t="t" l="l"/>
            <a:pathLst>
              <a:path h="1602879" w="2074366">
                <a:moveTo>
                  <a:pt x="0" y="0"/>
                </a:moveTo>
                <a:lnTo>
                  <a:pt x="2074366" y="0"/>
                </a:lnTo>
                <a:lnTo>
                  <a:pt x="2074366" y="1602879"/>
                </a:lnTo>
                <a:lnTo>
                  <a:pt x="0" y="1602879"/>
                </a:lnTo>
                <a:lnTo>
                  <a:pt x="0" y="0"/>
                </a:lnTo>
                <a:close/>
              </a:path>
            </a:pathLst>
          </a:custGeom>
          <a:blipFill>
            <a:blip r:embed="rId3"/>
            <a:stretch>
              <a:fillRect l="-134" t="0" r="-134" b="0"/>
            </a:stretch>
          </a:blipFill>
        </p:spPr>
      </p:sp>
      <p:sp>
        <p:nvSpPr>
          <p:cNvPr name="TextBox 8" id="8"/>
          <p:cNvSpPr txBox="true"/>
          <p:nvPr/>
        </p:nvSpPr>
        <p:spPr>
          <a:xfrm rot="0">
            <a:off x="4896742" y="3129409"/>
            <a:ext cx="112216" cy="511671"/>
          </a:xfrm>
          <a:prstGeom prst="rect">
            <a:avLst/>
          </a:prstGeom>
        </p:spPr>
        <p:txBody>
          <a:bodyPr anchor="t" rtlCol="false" tIns="0" lIns="0" bIns="0" rIns="0">
            <a:spAutoFit/>
          </a:bodyPr>
          <a:lstStyle/>
          <a:p>
            <a:pPr algn="ctr">
              <a:lnSpc>
                <a:spcPts val="3374"/>
              </a:lnSpc>
            </a:pPr>
            <a:r>
              <a:rPr lang="en-US" sz="2125">
                <a:solidFill>
                  <a:srgbClr val="15213F"/>
                </a:solidFill>
                <a:latin typeface="Roboto Slab"/>
                <a:ea typeface="Roboto Slab"/>
                <a:cs typeface="Roboto Slab"/>
                <a:sym typeface="Roboto Slab"/>
              </a:rPr>
              <a:t>1</a:t>
            </a:r>
          </a:p>
        </p:txBody>
      </p:sp>
      <p:sp>
        <p:nvSpPr>
          <p:cNvPr name="TextBox 9" id="9"/>
          <p:cNvSpPr txBox="true"/>
          <p:nvPr/>
        </p:nvSpPr>
        <p:spPr>
          <a:xfrm rot="0">
            <a:off x="6207919" y="2796480"/>
            <a:ext cx="2722364" cy="349746"/>
          </a:xfrm>
          <a:prstGeom prst="rect">
            <a:avLst/>
          </a:prstGeom>
        </p:spPr>
        <p:txBody>
          <a:bodyPr anchor="t" rtlCol="false" tIns="0" lIns="0" bIns="0" rIns="0">
            <a:spAutoFit/>
          </a:bodyPr>
          <a:lstStyle/>
          <a:p>
            <a:pPr algn="l">
              <a:lnSpc>
                <a:spcPts val="2625"/>
              </a:lnSpc>
            </a:pPr>
            <a:r>
              <a:rPr lang="en-US" sz="2125">
                <a:solidFill>
                  <a:srgbClr val="15213F"/>
                </a:solidFill>
                <a:latin typeface="Roboto Slab"/>
                <a:ea typeface="Roboto Slab"/>
                <a:cs typeface="Roboto Slab"/>
                <a:sym typeface="Roboto Slab"/>
              </a:rPr>
              <a:t>HTML</a:t>
            </a:r>
          </a:p>
        </p:txBody>
      </p:sp>
      <p:sp>
        <p:nvSpPr>
          <p:cNvPr name="TextBox 10" id="10"/>
          <p:cNvSpPr txBox="true"/>
          <p:nvPr/>
        </p:nvSpPr>
        <p:spPr>
          <a:xfrm rot="0">
            <a:off x="6207919" y="3210223"/>
            <a:ext cx="8234809" cy="414933"/>
          </a:xfrm>
          <a:prstGeom prst="rect">
            <a:avLst/>
          </a:prstGeom>
        </p:spPr>
        <p:txBody>
          <a:bodyPr anchor="t" rtlCol="false" tIns="0" lIns="0" bIns="0" rIns="0">
            <a:spAutoFit/>
          </a:bodyPr>
          <a:lstStyle/>
          <a:p>
            <a:pPr algn="l">
              <a:lnSpc>
                <a:spcPts val="2687"/>
              </a:lnSpc>
            </a:pPr>
            <a:r>
              <a:rPr lang="en-US" sz="1687">
                <a:solidFill>
                  <a:srgbClr val="15213F"/>
                </a:solidFill>
                <a:latin typeface="Roboto"/>
                <a:ea typeface="Roboto"/>
                <a:cs typeface="Roboto"/>
                <a:sym typeface="Roboto"/>
              </a:rPr>
              <a:t>The foundation of web pages, HTML defines the structure and content of a web page.</a:t>
            </a:r>
          </a:p>
        </p:txBody>
      </p:sp>
      <p:grpSp>
        <p:nvGrpSpPr>
          <p:cNvPr name="Group 11" id="11"/>
          <p:cNvGrpSpPr/>
          <p:nvPr/>
        </p:nvGrpSpPr>
        <p:grpSpPr>
          <a:xfrm rot="0">
            <a:off x="6044505" y="4032200"/>
            <a:ext cx="11427024" cy="14288"/>
            <a:chOff x="0" y="0"/>
            <a:chExt cx="15236032" cy="19050"/>
          </a:xfrm>
        </p:grpSpPr>
        <p:sp>
          <p:nvSpPr>
            <p:cNvPr name="Freeform 12" id="12"/>
            <p:cNvSpPr/>
            <p:nvPr/>
          </p:nvSpPr>
          <p:spPr>
            <a:xfrm flipH="false" flipV="false" rot="0">
              <a:off x="0" y="0"/>
              <a:ext cx="15236062" cy="19050"/>
            </a:xfrm>
            <a:custGeom>
              <a:avLst/>
              <a:gdLst/>
              <a:ahLst/>
              <a:cxnLst/>
              <a:rect r="r" b="b" t="t" l="l"/>
              <a:pathLst>
                <a:path h="19050" w="15236062">
                  <a:moveTo>
                    <a:pt x="0" y="9525"/>
                  </a:moveTo>
                  <a:cubicBezTo>
                    <a:pt x="0" y="4318"/>
                    <a:pt x="4318" y="0"/>
                    <a:pt x="9525" y="0"/>
                  </a:cubicBezTo>
                  <a:lnTo>
                    <a:pt x="15226537" y="0"/>
                  </a:lnTo>
                  <a:cubicBezTo>
                    <a:pt x="15231745" y="0"/>
                    <a:pt x="15236062" y="4318"/>
                    <a:pt x="15236062" y="9525"/>
                  </a:cubicBezTo>
                  <a:cubicBezTo>
                    <a:pt x="15236062" y="14732"/>
                    <a:pt x="15231745" y="19050"/>
                    <a:pt x="15226537" y="19050"/>
                  </a:cubicBezTo>
                  <a:lnTo>
                    <a:pt x="9525" y="19050"/>
                  </a:lnTo>
                  <a:cubicBezTo>
                    <a:pt x="4318" y="19050"/>
                    <a:pt x="0" y="14732"/>
                    <a:pt x="0" y="9525"/>
                  </a:cubicBezTo>
                  <a:close/>
                </a:path>
              </a:pathLst>
            </a:custGeom>
            <a:solidFill>
              <a:srgbClr val="CFD2D8"/>
            </a:solidFill>
          </p:spPr>
        </p:sp>
      </p:grpSp>
      <p:sp>
        <p:nvSpPr>
          <p:cNvPr name="Freeform 13" id="13" descr="preencoded.png"/>
          <p:cNvSpPr/>
          <p:nvPr/>
        </p:nvSpPr>
        <p:spPr>
          <a:xfrm flipH="false" flipV="false" rot="0">
            <a:off x="2878485" y="4071342"/>
            <a:ext cx="4148881" cy="1602879"/>
          </a:xfrm>
          <a:custGeom>
            <a:avLst/>
            <a:gdLst/>
            <a:ahLst/>
            <a:cxnLst/>
            <a:rect r="r" b="b" t="t" l="l"/>
            <a:pathLst>
              <a:path h="1602879" w="4148881">
                <a:moveTo>
                  <a:pt x="0" y="0"/>
                </a:moveTo>
                <a:lnTo>
                  <a:pt x="4148881" y="0"/>
                </a:lnTo>
                <a:lnTo>
                  <a:pt x="4148881" y="1602879"/>
                </a:lnTo>
                <a:lnTo>
                  <a:pt x="0" y="1602879"/>
                </a:lnTo>
                <a:lnTo>
                  <a:pt x="0" y="0"/>
                </a:lnTo>
                <a:close/>
              </a:path>
            </a:pathLst>
          </a:custGeom>
          <a:blipFill>
            <a:blip r:embed="rId4"/>
            <a:stretch>
              <a:fillRect l="-132" t="0" r="-132" b="0"/>
            </a:stretch>
          </a:blipFill>
        </p:spPr>
      </p:sp>
      <p:sp>
        <p:nvSpPr>
          <p:cNvPr name="TextBox 14" id="14"/>
          <p:cNvSpPr txBox="true"/>
          <p:nvPr/>
        </p:nvSpPr>
        <p:spPr>
          <a:xfrm rot="0">
            <a:off x="4877544" y="4578846"/>
            <a:ext cx="150465" cy="511671"/>
          </a:xfrm>
          <a:prstGeom prst="rect">
            <a:avLst/>
          </a:prstGeom>
        </p:spPr>
        <p:txBody>
          <a:bodyPr anchor="t" rtlCol="false" tIns="0" lIns="0" bIns="0" rIns="0">
            <a:spAutoFit/>
          </a:bodyPr>
          <a:lstStyle/>
          <a:p>
            <a:pPr algn="ctr">
              <a:lnSpc>
                <a:spcPts val="3374"/>
              </a:lnSpc>
            </a:pPr>
            <a:r>
              <a:rPr lang="en-US" sz="2125">
                <a:solidFill>
                  <a:srgbClr val="15213F"/>
                </a:solidFill>
                <a:latin typeface="Roboto Slab"/>
                <a:ea typeface="Roboto Slab"/>
                <a:cs typeface="Roboto Slab"/>
                <a:sym typeface="Roboto Slab"/>
              </a:rPr>
              <a:t>2</a:t>
            </a:r>
          </a:p>
        </p:txBody>
      </p:sp>
      <p:sp>
        <p:nvSpPr>
          <p:cNvPr name="TextBox 15" id="15"/>
          <p:cNvSpPr txBox="true"/>
          <p:nvPr/>
        </p:nvSpPr>
        <p:spPr>
          <a:xfrm rot="0">
            <a:off x="7245102" y="4279552"/>
            <a:ext cx="2722364" cy="349746"/>
          </a:xfrm>
          <a:prstGeom prst="rect">
            <a:avLst/>
          </a:prstGeom>
        </p:spPr>
        <p:txBody>
          <a:bodyPr anchor="t" rtlCol="false" tIns="0" lIns="0" bIns="0" rIns="0">
            <a:spAutoFit/>
          </a:bodyPr>
          <a:lstStyle/>
          <a:p>
            <a:pPr algn="l">
              <a:lnSpc>
                <a:spcPts val="2625"/>
              </a:lnSpc>
            </a:pPr>
            <a:r>
              <a:rPr lang="en-US" sz="2125">
                <a:solidFill>
                  <a:srgbClr val="15213F"/>
                </a:solidFill>
                <a:latin typeface="Roboto Slab"/>
                <a:ea typeface="Roboto Slab"/>
                <a:cs typeface="Roboto Slab"/>
                <a:sym typeface="Roboto Slab"/>
              </a:rPr>
              <a:t>XML</a:t>
            </a:r>
          </a:p>
        </p:txBody>
      </p:sp>
      <p:sp>
        <p:nvSpPr>
          <p:cNvPr name="TextBox 16" id="16"/>
          <p:cNvSpPr txBox="true"/>
          <p:nvPr/>
        </p:nvSpPr>
        <p:spPr>
          <a:xfrm rot="0">
            <a:off x="7245102" y="4693295"/>
            <a:ext cx="10063014" cy="763191"/>
          </a:xfrm>
          <a:prstGeom prst="rect">
            <a:avLst/>
          </a:prstGeom>
        </p:spPr>
        <p:txBody>
          <a:bodyPr anchor="t" rtlCol="false" tIns="0" lIns="0" bIns="0" rIns="0">
            <a:spAutoFit/>
          </a:bodyPr>
          <a:lstStyle/>
          <a:p>
            <a:pPr algn="l">
              <a:lnSpc>
                <a:spcPts val="2687"/>
              </a:lnSpc>
            </a:pPr>
            <a:r>
              <a:rPr lang="en-US" sz="1687">
                <a:solidFill>
                  <a:srgbClr val="15213F"/>
                </a:solidFill>
                <a:latin typeface="Roboto"/>
                <a:ea typeface="Roboto"/>
                <a:cs typeface="Roboto"/>
                <a:sym typeface="Roboto"/>
              </a:rPr>
              <a:t>Used for data exchange and storage, XML provides a structured way to define data formats and ensure consistent data representation.</a:t>
            </a:r>
          </a:p>
        </p:txBody>
      </p:sp>
      <p:grpSp>
        <p:nvGrpSpPr>
          <p:cNvPr name="Group 17" id="17"/>
          <p:cNvGrpSpPr/>
          <p:nvPr/>
        </p:nvGrpSpPr>
        <p:grpSpPr>
          <a:xfrm rot="0">
            <a:off x="7081689" y="5689401"/>
            <a:ext cx="10389840" cy="14288"/>
            <a:chOff x="0" y="0"/>
            <a:chExt cx="13853120" cy="19050"/>
          </a:xfrm>
        </p:grpSpPr>
        <p:sp>
          <p:nvSpPr>
            <p:cNvPr name="Freeform 18" id="18"/>
            <p:cNvSpPr/>
            <p:nvPr/>
          </p:nvSpPr>
          <p:spPr>
            <a:xfrm flipH="false" flipV="false" rot="0">
              <a:off x="0" y="0"/>
              <a:ext cx="13853161" cy="19050"/>
            </a:xfrm>
            <a:custGeom>
              <a:avLst/>
              <a:gdLst/>
              <a:ahLst/>
              <a:cxnLst/>
              <a:rect r="r" b="b" t="t" l="l"/>
              <a:pathLst>
                <a:path h="19050" w="13853161">
                  <a:moveTo>
                    <a:pt x="0" y="9525"/>
                  </a:moveTo>
                  <a:cubicBezTo>
                    <a:pt x="0" y="4318"/>
                    <a:pt x="4318" y="0"/>
                    <a:pt x="9525" y="0"/>
                  </a:cubicBezTo>
                  <a:lnTo>
                    <a:pt x="13843636" y="0"/>
                  </a:lnTo>
                  <a:cubicBezTo>
                    <a:pt x="13848843" y="0"/>
                    <a:pt x="13853161" y="4318"/>
                    <a:pt x="13853161" y="9525"/>
                  </a:cubicBezTo>
                  <a:cubicBezTo>
                    <a:pt x="13853161" y="14732"/>
                    <a:pt x="13848843" y="19050"/>
                    <a:pt x="13843636" y="19050"/>
                  </a:cubicBezTo>
                  <a:lnTo>
                    <a:pt x="9525" y="19050"/>
                  </a:lnTo>
                  <a:cubicBezTo>
                    <a:pt x="4318" y="19050"/>
                    <a:pt x="0" y="14732"/>
                    <a:pt x="0" y="9525"/>
                  </a:cubicBezTo>
                  <a:close/>
                </a:path>
              </a:pathLst>
            </a:custGeom>
            <a:solidFill>
              <a:srgbClr val="CFD2D8"/>
            </a:solidFill>
          </p:spPr>
        </p:sp>
      </p:grpSp>
      <p:sp>
        <p:nvSpPr>
          <p:cNvPr name="Freeform 19" id="19" descr="preencoded.png"/>
          <p:cNvSpPr/>
          <p:nvPr/>
        </p:nvSpPr>
        <p:spPr>
          <a:xfrm flipH="false" flipV="false" rot="0">
            <a:off x="1841301" y="5728544"/>
            <a:ext cx="6223397" cy="1602879"/>
          </a:xfrm>
          <a:custGeom>
            <a:avLst/>
            <a:gdLst/>
            <a:ahLst/>
            <a:cxnLst/>
            <a:rect r="r" b="b" t="t" l="l"/>
            <a:pathLst>
              <a:path h="1602879" w="6223397">
                <a:moveTo>
                  <a:pt x="0" y="0"/>
                </a:moveTo>
                <a:lnTo>
                  <a:pt x="6223398" y="0"/>
                </a:lnTo>
                <a:lnTo>
                  <a:pt x="6223398" y="1602878"/>
                </a:lnTo>
                <a:lnTo>
                  <a:pt x="0" y="1602878"/>
                </a:lnTo>
                <a:lnTo>
                  <a:pt x="0" y="0"/>
                </a:lnTo>
                <a:close/>
              </a:path>
            </a:pathLst>
          </a:custGeom>
          <a:blipFill>
            <a:blip r:embed="rId5"/>
            <a:stretch>
              <a:fillRect l="-54" t="0" r="-54" b="0"/>
            </a:stretch>
          </a:blipFill>
        </p:spPr>
      </p:sp>
      <p:sp>
        <p:nvSpPr>
          <p:cNvPr name="TextBox 20" id="20"/>
          <p:cNvSpPr txBox="true"/>
          <p:nvPr/>
        </p:nvSpPr>
        <p:spPr>
          <a:xfrm rot="0">
            <a:off x="4879330" y="6236047"/>
            <a:ext cx="147042" cy="511671"/>
          </a:xfrm>
          <a:prstGeom prst="rect">
            <a:avLst/>
          </a:prstGeom>
        </p:spPr>
        <p:txBody>
          <a:bodyPr anchor="t" rtlCol="false" tIns="0" lIns="0" bIns="0" rIns="0">
            <a:spAutoFit/>
          </a:bodyPr>
          <a:lstStyle/>
          <a:p>
            <a:pPr algn="ctr">
              <a:lnSpc>
                <a:spcPts val="3374"/>
              </a:lnSpc>
            </a:pPr>
            <a:r>
              <a:rPr lang="en-US" sz="2125">
                <a:solidFill>
                  <a:srgbClr val="15213F"/>
                </a:solidFill>
                <a:latin typeface="Roboto Slab"/>
                <a:ea typeface="Roboto Slab"/>
                <a:cs typeface="Roboto Slab"/>
                <a:sym typeface="Roboto Slab"/>
              </a:rPr>
              <a:t>3</a:t>
            </a:r>
          </a:p>
        </p:txBody>
      </p:sp>
      <p:sp>
        <p:nvSpPr>
          <p:cNvPr name="TextBox 21" id="21"/>
          <p:cNvSpPr txBox="true"/>
          <p:nvPr/>
        </p:nvSpPr>
        <p:spPr>
          <a:xfrm rot="0">
            <a:off x="8282434" y="5936754"/>
            <a:ext cx="2722364" cy="349746"/>
          </a:xfrm>
          <a:prstGeom prst="rect">
            <a:avLst/>
          </a:prstGeom>
        </p:spPr>
        <p:txBody>
          <a:bodyPr anchor="t" rtlCol="false" tIns="0" lIns="0" bIns="0" rIns="0">
            <a:spAutoFit/>
          </a:bodyPr>
          <a:lstStyle/>
          <a:p>
            <a:pPr algn="l">
              <a:lnSpc>
                <a:spcPts val="2625"/>
              </a:lnSpc>
            </a:pPr>
            <a:r>
              <a:rPr lang="en-US" sz="2125">
                <a:solidFill>
                  <a:srgbClr val="15213F"/>
                </a:solidFill>
                <a:latin typeface="Roboto Slab"/>
                <a:ea typeface="Roboto Slab"/>
                <a:cs typeface="Roboto Slab"/>
                <a:sym typeface="Roboto Slab"/>
              </a:rPr>
              <a:t>DHTML</a:t>
            </a:r>
          </a:p>
        </p:txBody>
      </p:sp>
      <p:sp>
        <p:nvSpPr>
          <p:cNvPr name="TextBox 22" id="22"/>
          <p:cNvSpPr txBox="true"/>
          <p:nvPr/>
        </p:nvSpPr>
        <p:spPr>
          <a:xfrm rot="0">
            <a:off x="8282434" y="6350496"/>
            <a:ext cx="9025681" cy="763191"/>
          </a:xfrm>
          <a:prstGeom prst="rect">
            <a:avLst/>
          </a:prstGeom>
        </p:spPr>
        <p:txBody>
          <a:bodyPr anchor="t" rtlCol="false" tIns="0" lIns="0" bIns="0" rIns="0">
            <a:spAutoFit/>
          </a:bodyPr>
          <a:lstStyle/>
          <a:p>
            <a:pPr algn="l">
              <a:lnSpc>
                <a:spcPts val="2687"/>
              </a:lnSpc>
            </a:pPr>
            <a:r>
              <a:rPr lang="en-US" sz="1687">
                <a:solidFill>
                  <a:srgbClr val="15213F"/>
                </a:solidFill>
                <a:latin typeface="Roboto"/>
                <a:ea typeface="Roboto"/>
                <a:cs typeface="Roboto"/>
                <a:sym typeface="Roboto"/>
              </a:rPr>
              <a:t>A combination of HTML, CSS, and JavaScript, DHTML allows for interactive and dynamic web pages with improved user experiences.</a:t>
            </a:r>
          </a:p>
        </p:txBody>
      </p:sp>
      <p:grpSp>
        <p:nvGrpSpPr>
          <p:cNvPr name="Group 23" id="23"/>
          <p:cNvGrpSpPr/>
          <p:nvPr/>
        </p:nvGrpSpPr>
        <p:grpSpPr>
          <a:xfrm rot="0">
            <a:off x="8119021" y="7346602"/>
            <a:ext cx="9352509" cy="14288"/>
            <a:chOff x="0" y="0"/>
            <a:chExt cx="12470012" cy="19050"/>
          </a:xfrm>
        </p:grpSpPr>
        <p:sp>
          <p:nvSpPr>
            <p:cNvPr name="Freeform 24" id="24"/>
            <p:cNvSpPr/>
            <p:nvPr/>
          </p:nvSpPr>
          <p:spPr>
            <a:xfrm flipH="false" flipV="false" rot="0">
              <a:off x="0" y="0"/>
              <a:ext cx="12470003" cy="19050"/>
            </a:xfrm>
            <a:custGeom>
              <a:avLst/>
              <a:gdLst/>
              <a:ahLst/>
              <a:cxnLst/>
              <a:rect r="r" b="b" t="t" l="l"/>
              <a:pathLst>
                <a:path h="19050" w="12470003">
                  <a:moveTo>
                    <a:pt x="0" y="9525"/>
                  </a:moveTo>
                  <a:cubicBezTo>
                    <a:pt x="0" y="4318"/>
                    <a:pt x="4318" y="0"/>
                    <a:pt x="9525" y="0"/>
                  </a:cubicBezTo>
                  <a:lnTo>
                    <a:pt x="12460478" y="0"/>
                  </a:lnTo>
                  <a:cubicBezTo>
                    <a:pt x="12465685" y="0"/>
                    <a:pt x="12470003" y="4318"/>
                    <a:pt x="12470003" y="9525"/>
                  </a:cubicBezTo>
                  <a:cubicBezTo>
                    <a:pt x="12470003" y="14732"/>
                    <a:pt x="12465685" y="19050"/>
                    <a:pt x="12460478" y="19050"/>
                  </a:cubicBezTo>
                  <a:lnTo>
                    <a:pt x="9525" y="19050"/>
                  </a:lnTo>
                  <a:cubicBezTo>
                    <a:pt x="4318" y="19050"/>
                    <a:pt x="0" y="14732"/>
                    <a:pt x="0" y="9525"/>
                  </a:cubicBezTo>
                  <a:close/>
                </a:path>
              </a:pathLst>
            </a:custGeom>
            <a:solidFill>
              <a:srgbClr val="CFD2D8"/>
            </a:solidFill>
          </p:spPr>
        </p:sp>
      </p:grpSp>
      <p:sp>
        <p:nvSpPr>
          <p:cNvPr name="Freeform 25" id="25" descr="preencoded.png"/>
          <p:cNvSpPr/>
          <p:nvPr/>
        </p:nvSpPr>
        <p:spPr>
          <a:xfrm flipH="false" flipV="false" rot="0">
            <a:off x="803970" y="7385745"/>
            <a:ext cx="8297912" cy="1602879"/>
          </a:xfrm>
          <a:custGeom>
            <a:avLst/>
            <a:gdLst/>
            <a:ahLst/>
            <a:cxnLst/>
            <a:rect r="r" b="b" t="t" l="l"/>
            <a:pathLst>
              <a:path h="1602879" w="8297912">
                <a:moveTo>
                  <a:pt x="0" y="0"/>
                </a:moveTo>
                <a:lnTo>
                  <a:pt x="8297912" y="0"/>
                </a:lnTo>
                <a:lnTo>
                  <a:pt x="8297912" y="1602879"/>
                </a:lnTo>
                <a:lnTo>
                  <a:pt x="0" y="1602879"/>
                </a:lnTo>
                <a:lnTo>
                  <a:pt x="0" y="0"/>
                </a:lnTo>
                <a:close/>
              </a:path>
            </a:pathLst>
          </a:custGeom>
          <a:blipFill>
            <a:blip r:embed="rId6"/>
            <a:stretch>
              <a:fillRect l="-73" t="0" r="-73" b="0"/>
            </a:stretch>
          </a:blipFill>
        </p:spPr>
      </p:sp>
      <p:sp>
        <p:nvSpPr>
          <p:cNvPr name="TextBox 26" id="26"/>
          <p:cNvSpPr txBox="true"/>
          <p:nvPr/>
        </p:nvSpPr>
        <p:spPr>
          <a:xfrm rot="0">
            <a:off x="4873824" y="7893249"/>
            <a:ext cx="157906" cy="511671"/>
          </a:xfrm>
          <a:prstGeom prst="rect">
            <a:avLst/>
          </a:prstGeom>
        </p:spPr>
        <p:txBody>
          <a:bodyPr anchor="t" rtlCol="false" tIns="0" lIns="0" bIns="0" rIns="0">
            <a:spAutoFit/>
          </a:bodyPr>
          <a:lstStyle/>
          <a:p>
            <a:pPr algn="ctr">
              <a:lnSpc>
                <a:spcPts val="3374"/>
              </a:lnSpc>
            </a:pPr>
            <a:r>
              <a:rPr lang="en-US" sz="2125">
                <a:solidFill>
                  <a:srgbClr val="15213F"/>
                </a:solidFill>
                <a:latin typeface="Roboto Slab"/>
                <a:ea typeface="Roboto Slab"/>
                <a:cs typeface="Roboto Slab"/>
                <a:sym typeface="Roboto Slab"/>
              </a:rPr>
              <a:t>4</a:t>
            </a:r>
          </a:p>
        </p:txBody>
      </p:sp>
      <p:sp>
        <p:nvSpPr>
          <p:cNvPr name="TextBox 27" id="27"/>
          <p:cNvSpPr txBox="true"/>
          <p:nvPr/>
        </p:nvSpPr>
        <p:spPr>
          <a:xfrm rot="0">
            <a:off x="9319617" y="7593955"/>
            <a:ext cx="2722364" cy="349746"/>
          </a:xfrm>
          <a:prstGeom prst="rect">
            <a:avLst/>
          </a:prstGeom>
        </p:spPr>
        <p:txBody>
          <a:bodyPr anchor="t" rtlCol="false" tIns="0" lIns="0" bIns="0" rIns="0">
            <a:spAutoFit/>
          </a:bodyPr>
          <a:lstStyle/>
          <a:p>
            <a:pPr algn="l">
              <a:lnSpc>
                <a:spcPts val="2625"/>
              </a:lnSpc>
            </a:pPr>
            <a:r>
              <a:rPr lang="en-US" sz="2125">
                <a:solidFill>
                  <a:srgbClr val="15213F"/>
                </a:solidFill>
                <a:latin typeface="Roboto Slab"/>
                <a:ea typeface="Roboto Slab"/>
                <a:cs typeface="Roboto Slab"/>
                <a:sym typeface="Roboto Slab"/>
              </a:rPr>
              <a:t>Web Scripting</a:t>
            </a:r>
          </a:p>
        </p:txBody>
      </p:sp>
      <p:sp>
        <p:nvSpPr>
          <p:cNvPr name="TextBox 28" id="28"/>
          <p:cNvSpPr txBox="true"/>
          <p:nvPr/>
        </p:nvSpPr>
        <p:spPr>
          <a:xfrm rot="0">
            <a:off x="9319617" y="8007697"/>
            <a:ext cx="7988499" cy="763191"/>
          </a:xfrm>
          <a:prstGeom prst="rect">
            <a:avLst/>
          </a:prstGeom>
        </p:spPr>
        <p:txBody>
          <a:bodyPr anchor="t" rtlCol="false" tIns="0" lIns="0" bIns="0" rIns="0">
            <a:spAutoFit/>
          </a:bodyPr>
          <a:lstStyle/>
          <a:p>
            <a:pPr algn="l">
              <a:lnSpc>
                <a:spcPts val="2687"/>
              </a:lnSpc>
            </a:pPr>
            <a:r>
              <a:rPr lang="en-US" sz="1687">
                <a:solidFill>
                  <a:srgbClr val="15213F"/>
                </a:solidFill>
                <a:latin typeface="Roboto"/>
                <a:ea typeface="Roboto"/>
                <a:cs typeface="Roboto"/>
                <a:sym typeface="Roboto"/>
              </a:rPr>
              <a:t>Languages like JavaScript, Python, and PHP are used for adding dynamic behavior and functionality to web pages, making them interactive and responsive.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DAGYkko-yqk</dc:identifier>
  <dcterms:modified xsi:type="dcterms:W3CDTF">2011-08-01T06:04:30Z</dcterms:modified>
  <cp:revision>1</cp:revision>
  <dc:title>Unveiling-the-Webs-Interworking-Terms-and-Concepts.pptx</dc:title>
</cp:coreProperties>
</file>